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3" r:id="rId1"/>
  </p:sldMasterIdLst>
  <p:sldIdLst>
    <p:sldId id="273" r:id="rId2"/>
    <p:sldId id="256" r:id="rId3"/>
    <p:sldId id="257" r:id="rId4"/>
    <p:sldId id="258" r:id="rId5"/>
    <p:sldId id="259" r:id="rId6"/>
    <p:sldId id="260" r:id="rId7"/>
    <p:sldId id="261" r:id="rId8"/>
    <p:sldId id="262" r:id="rId9"/>
    <p:sldId id="263" r:id="rId10"/>
    <p:sldId id="264" r:id="rId11"/>
    <p:sldId id="265" r:id="rId12"/>
    <p:sldId id="267" r:id="rId13"/>
    <p:sldId id="268" r:id="rId14"/>
    <p:sldId id="270" r:id="rId15"/>
    <p:sldId id="271" r:id="rId16"/>
    <p:sldId id="274"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39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72" d="100"/>
          <a:sy n="72" d="100"/>
        </p:scale>
        <p:origin x="-1100" y="-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C94BE588-807E-4845-9E45-1BF4589F1830}" type="datetimeFigureOut">
              <a:rPr lang="en-US" smtClean="0"/>
              <a:pPr>
                <a:defRPr/>
              </a:pPr>
              <a:t>10/11/2020</a:t>
            </a:fld>
            <a:endParaRPr 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DA1E8193-70E2-4789-9614-0878CDEE6A7A}" type="slidenum">
              <a:rPr lang="ar-SA" smtClean="0"/>
              <a:pPr>
                <a:defRPr/>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599924895"/>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773864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963879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411894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220017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178248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417561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1399842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81911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C43F4556-9658-4919-8C86-EF690E90CB66}" type="datetimeFigureOut">
              <a:rPr lang="en-US" smtClean="0"/>
              <a:pPr>
                <a:defRPr/>
              </a:pPr>
              <a:t>10/11/2020</a:t>
            </a:fld>
            <a:endParaRPr lang="en-US"/>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423191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DBDE61B-008A-4CFD-8A55-BCFB1B4673D0}" type="datetimeFigureOut">
              <a:rPr lang="en-US" smtClean="0"/>
              <a:pPr>
                <a:defRPr/>
              </a:pPr>
              <a:t>10/11/2020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5B5C464F-F9E3-4407-A8D2-F4DBC04C6980}" type="slidenum">
              <a:rPr lang="ar-SA" smtClean="0"/>
              <a:pPr>
                <a:defRPr/>
              </a:pPr>
              <a:t>‹#›</a:t>
            </a:fld>
            <a:endParaRPr lang="en-US"/>
          </a:p>
        </p:txBody>
      </p:sp>
    </p:spTree>
    <p:extLst>
      <p:ext uri="{BB962C8B-B14F-4D97-AF65-F5344CB8AC3E}">
        <p14:creationId xmlns:p14="http://schemas.microsoft.com/office/powerpoint/2010/main" val="192597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990548724"/>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973293264"/>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71DF6D3D-58F8-421F-997E-1DBCE727C58B}" type="datetimeFigureOut">
              <a:rPr lang="en-US" smtClean="0"/>
              <a:pPr>
                <a:defRPr/>
              </a:pPr>
              <a:t>10/11/2020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C912826-7902-42FA-B965-279560B33165}" type="slidenum">
              <a:rPr lang="ar-SA" smtClean="0"/>
              <a:pPr>
                <a:defRPr/>
              </a:pPr>
              <a:t>‹#›</a:t>
            </a:fld>
            <a:endParaRPr lang="en-US"/>
          </a:p>
        </p:txBody>
      </p:sp>
    </p:spTree>
    <p:extLst>
      <p:ext uri="{BB962C8B-B14F-4D97-AF65-F5344CB8AC3E}">
        <p14:creationId xmlns:p14="http://schemas.microsoft.com/office/powerpoint/2010/main" val="93424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7E91F0E-FF46-4220-87AE-26FC0CACFCBF}" type="datetimeFigureOut">
              <a:rPr lang="en-US" smtClean="0"/>
              <a:pPr>
                <a:defRPr/>
              </a:pPr>
              <a:t>10/11/2020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693A058-53FD-4851-9C51-14C7EF7AF17D}" type="slidenum">
              <a:rPr lang="ar-SA" smtClean="0"/>
              <a:pPr>
                <a:defRPr/>
              </a:pPr>
              <a:t>‹#›</a:t>
            </a:fld>
            <a:endParaRPr lang="en-US"/>
          </a:p>
        </p:txBody>
      </p:sp>
    </p:spTree>
    <p:extLst>
      <p:ext uri="{BB962C8B-B14F-4D97-AF65-F5344CB8AC3E}">
        <p14:creationId xmlns:p14="http://schemas.microsoft.com/office/powerpoint/2010/main" val="3515898546"/>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43F4556-9658-4919-8C86-EF690E90CB66}" type="datetimeFigureOut">
              <a:rPr lang="en-US" smtClean="0"/>
              <a:pPr>
                <a:defRPr/>
              </a:pPr>
              <a:t>10/11/2020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79279611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9D3CDC0-228B-4AF8-A5A3-DADF01D2A68D}" type="datetimeFigureOut">
              <a:rPr lang="en-US" smtClean="0"/>
              <a:pPr>
                <a:defRPr/>
              </a:pPr>
              <a:t>10/11/2020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698E49C-B89A-4086-AD45-673A1D59B05F}" type="slidenum">
              <a:rPr lang="ar-SA" smtClean="0"/>
              <a:pPr>
                <a:defRPr/>
              </a:pPr>
              <a:t>‹#›</a:t>
            </a:fld>
            <a:endParaRPr lang="en-US"/>
          </a:p>
        </p:txBody>
      </p:sp>
    </p:spTree>
    <p:extLst>
      <p:ext uri="{BB962C8B-B14F-4D97-AF65-F5344CB8AC3E}">
        <p14:creationId xmlns:p14="http://schemas.microsoft.com/office/powerpoint/2010/main" val="3444059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C43F4556-9658-4919-8C86-EF690E90CB66}" type="datetimeFigureOut">
              <a:rPr lang="en-US" smtClean="0"/>
              <a:pPr>
                <a:defRPr/>
              </a:pPr>
              <a:t>10/11/2020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5E96D6B5-2CD0-47E6-B024-8A9D265AE90A}" type="slidenum">
              <a:rPr lang="ar-SA" smtClean="0"/>
              <a:pPr>
                <a:defRPr/>
              </a:pPr>
              <a:t>‹#›</a:t>
            </a:fld>
            <a:endParaRPr lang="en-US"/>
          </a:p>
        </p:txBody>
      </p:sp>
    </p:spTree>
    <p:extLst>
      <p:ext uri="{BB962C8B-B14F-4D97-AF65-F5344CB8AC3E}">
        <p14:creationId xmlns:p14="http://schemas.microsoft.com/office/powerpoint/2010/main" val="3391508872"/>
      </p:ext>
    </p:extLst>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5" r:id="rId12"/>
    <p:sldLayoutId id="2147484036" r:id="rId13"/>
    <p:sldLayoutId id="2147484037" r:id="rId14"/>
    <p:sldLayoutId id="2147484038" r:id="rId15"/>
    <p:sldLayoutId id="2147484039" r:id="rId16"/>
    <p:sldLayoutId id="214748404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1A1F85-7F06-4463-9D76-5A5D12669F78}"/>
              </a:ext>
            </a:extLst>
          </p:cNvPr>
          <p:cNvSpPr>
            <a:spLocks noGrp="1"/>
          </p:cNvSpPr>
          <p:nvPr>
            <p:ph type="ctrTitle"/>
          </p:nvPr>
        </p:nvSpPr>
        <p:spPr>
          <a:xfrm>
            <a:off x="1313259" y="1371600"/>
            <a:ext cx="6517482" cy="2438399"/>
          </a:xfrm>
        </p:spPr>
        <p:txBody>
          <a:bodyPr>
            <a:normAutofit fontScale="90000"/>
          </a:bodyPr>
          <a:lstStyle/>
          <a:p>
            <a:pPr algn="ctr"/>
            <a:r>
              <a:rPr lang="ar-JO" sz="7300" dirty="0">
                <a:latin typeface="Arabic Typesetting" panose="03020402040406030203" pitchFamily="66" charset="-78"/>
                <a:cs typeface="Arabic Typesetting" panose="03020402040406030203" pitchFamily="66" charset="-78"/>
              </a:rPr>
              <a:t>الفصل الثالث</a:t>
            </a:r>
            <a:r>
              <a:rPr lang="ar-JO" dirty="0"/>
              <a:t/>
            </a:r>
            <a:br>
              <a:rPr lang="ar-JO" dirty="0"/>
            </a:br>
            <a:r>
              <a:rPr lang="ar-JO" dirty="0"/>
              <a:t/>
            </a:r>
            <a:br>
              <a:rPr lang="ar-JO" dirty="0"/>
            </a:br>
            <a:r>
              <a:rPr lang="ar-JO" dirty="0"/>
              <a:t/>
            </a:r>
            <a:br>
              <a:rPr lang="ar-JO" dirty="0"/>
            </a:br>
            <a:endParaRPr lang="en-US" dirty="0"/>
          </a:p>
        </p:txBody>
      </p:sp>
      <p:sp>
        <p:nvSpPr>
          <p:cNvPr id="3" name="Subtitle 2">
            <a:extLst>
              <a:ext uri="{FF2B5EF4-FFF2-40B4-BE49-F238E27FC236}">
                <a16:creationId xmlns:a16="http://schemas.microsoft.com/office/drawing/2014/main" xmlns="" id="{687405B9-B7A2-4667-BAC4-021686C67767}"/>
              </a:ext>
            </a:extLst>
          </p:cNvPr>
          <p:cNvSpPr>
            <a:spLocks noGrp="1"/>
          </p:cNvSpPr>
          <p:nvPr>
            <p:ph type="subTitle" idx="1"/>
          </p:nvPr>
        </p:nvSpPr>
        <p:spPr>
          <a:xfrm>
            <a:off x="1313259" y="2133601"/>
            <a:ext cx="6517482" cy="3124200"/>
          </a:xfrm>
        </p:spPr>
        <p:txBody>
          <a:bodyPr>
            <a:normAutofit/>
          </a:bodyPr>
          <a:lstStyle/>
          <a:p>
            <a:pPr algn="ctr" rtl="1"/>
            <a:r>
              <a:rPr lang="ar-JO" sz="6600" dirty="0">
                <a:solidFill>
                  <a:schemeClr val="accent6">
                    <a:lumMod val="60000"/>
                    <a:lumOff val="40000"/>
                  </a:schemeClr>
                </a:solidFill>
                <a:latin typeface="Arabic Typesetting" panose="03020402040406030203" pitchFamily="66" charset="-78"/>
                <a:cs typeface="Arabic Typesetting" panose="03020402040406030203" pitchFamily="66" charset="-78"/>
              </a:rPr>
              <a:t>فكر الشرق ودياناته</a:t>
            </a:r>
            <a:endParaRPr lang="en-US" sz="6600" dirty="0">
              <a:solidFill>
                <a:schemeClr val="accent6">
                  <a:lumMod val="60000"/>
                  <a:lumOff val="40000"/>
                </a:schemeClr>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10586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4294967295"/>
          </p:nvPr>
        </p:nvSpPr>
        <p:spPr>
          <a:xfrm>
            <a:off x="884853" y="381000"/>
            <a:ext cx="8229600" cy="5821363"/>
          </a:xfrm>
        </p:spPr>
        <p:txBody>
          <a:bodyPr/>
          <a:lstStyle/>
          <a:p>
            <a:pPr lvl="0" algn="r" rtl="1"/>
            <a:r>
              <a:rPr lang="ar-SA" dirty="0">
                <a:latin typeface="Simplified Arabic" panose="02020603050405020304" pitchFamily="18" charset="-78"/>
                <a:cs typeface="Simplified Arabic" panose="02020603050405020304" pitchFamily="18" charset="-78"/>
              </a:rPr>
              <a:t>لم يعتبر بوذا نفسه نبيًا أو رسولًا بل هو مجرد رجل مستنير (وليّ)، ووقف موقفًا محايدًا من وجود أو عدم وجود إله.</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 </a:t>
            </a:r>
            <a:r>
              <a:rPr lang="ar-SA" dirty="0">
                <a:solidFill>
                  <a:srgbClr val="F33958"/>
                </a:solidFill>
                <a:latin typeface="Simplified Arabic" panose="02020603050405020304" pitchFamily="18" charset="-78"/>
                <a:cs typeface="Simplified Arabic" panose="02020603050405020304" pitchFamily="18" charset="-78"/>
              </a:rPr>
              <a:t>دعا بوذا إلى أربع مبادئ سامية</a:t>
            </a:r>
            <a:r>
              <a:rPr lang="ar-JO" dirty="0">
                <a:solidFill>
                  <a:srgbClr val="F33958"/>
                </a:solidFill>
                <a:latin typeface="Simplified Arabic" panose="02020603050405020304" pitchFamily="18" charset="-78"/>
                <a:cs typeface="Simplified Arabic" panose="02020603050405020304" pitchFamily="18" charset="-78"/>
              </a:rPr>
              <a:t>:</a:t>
            </a:r>
            <a:r>
              <a:rPr lang="ar-SA" dirty="0">
                <a:solidFill>
                  <a:srgbClr val="F33958"/>
                </a:solidFill>
                <a:latin typeface="Simplified Arabic" panose="02020603050405020304" pitchFamily="18" charset="-78"/>
                <a:cs typeface="Simplified Arabic" panose="02020603050405020304" pitchFamily="18" charset="-78"/>
              </a:rPr>
              <a:t> وهي</a:t>
            </a:r>
            <a:r>
              <a:rPr lang="ar-JO" dirty="0">
                <a:solidFill>
                  <a:srgbClr val="F33958"/>
                </a:solidFill>
                <a:latin typeface="Simplified Arabic" panose="02020603050405020304" pitchFamily="18" charset="-78"/>
                <a:cs typeface="Simplified Arabic" panose="02020603050405020304" pitchFamily="18" charset="-78"/>
              </a:rPr>
              <a:t> من</a:t>
            </a:r>
            <a:r>
              <a:rPr lang="ar-SA" dirty="0">
                <a:solidFill>
                  <a:srgbClr val="F33958"/>
                </a:solidFill>
                <a:latin typeface="Simplified Arabic" panose="02020603050405020304" pitchFamily="18" charset="-78"/>
                <a:cs typeface="Simplified Arabic" panose="02020603050405020304" pitchFamily="18" charset="-78"/>
              </a:rPr>
              <a:t> أسس المعتقد البوذي: </a:t>
            </a:r>
            <a:endParaRPr lang="ar-JO" dirty="0">
              <a:solidFill>
                <a:srgbClr val="F33958"/>
              </a:solidFill>
              <a:latin typeface="Simplified Arabic" panose="02020603050405020304" pitchFamily="18" charset="-78"/>
              <a:cs typeface="Simplified Arabic" panose="02020603050405020304" pitchFamily="18" charset="-78"/>
            </a:endParaRPr>
          </a:p>
          <a:p>
            <a:pPr marL="0" lvl="0" indent="0" algn="ctr" rtl="1">
              <a:buNone/>
            </a:pPr>
            <a:r>
              <a:rPr lang="ar-JO" dirty="0">
                <a:latin typeface="Simplified Arabic" panose="02020603050405020304" pitchFamily="18" charset="-78"/>
                <a:cs typeface="Simplified Arabic" panose="02020603050405020304" pitchFamily="18" charset="-78"/>
              </a:rPr>
              <a:t>أ. </a:t>
            </a:r>
            <a:r>
              <a:rPr lang="ar-SA" dirty="0">
                <a:latin typeface="Simplified Arabic" panose="02020603050405020304" pitchFamily="18" charset="-78"/>
                <a:cs typeface="Simplified Arabic" panose="02020603050405020304" pitchFamily="18" charset="-78"/>
              </a:rPr>
              <a:t>  منع نشوب الشرّ.   </a:t>
            </a:r>
            <a:r>
              <a:rPr lang="ar-JO" dirty="0">
                <a:latin typeface="Simplified Arabic" panose="02020603050405020304" pitchFamily="18" charset="-78"/>
                <a:cs typeface="Simplified Arabic" panose="02020603050405020304" pitchFamily="18" charset="-78"/>
              </a:rPr>
              <a:t>ب. </a:t>
            </a:r>
            <a:r>
              <a:rPr lang="ar-SA" dirty="0">
                <a:latin typeface="Simplified Arabic" panose="02020603050405020304" pitchFamily="18" charset="-78"/>
                <a:cs typeface="Simplified Arabic" panose="02020603050405020304" pitchFamily="18" charset="-78"/>
              </a:rPr>
              <a:t> التخلّص من الشرّ.</a:t>
            </a:r>
            <a:endParaRPr lang="en-US" dirty="0">
              <a:latin typeface="Simplified Arabic" panose="02020603050405020304" pitchFamily="18" charset="-78"/>
              <a:cs typeface="Simplified Arabic" panose="02020603050405020304" pitchFamily="18" charset="-78"/>
            </a:endParaRPr>
          </a:p>
          <a:p>
            <a:pPr algn="ctr" rtl="1"/>
            <a:r>
              <a:rPr lang="ar-SA" dirty="0">
                <a:latin typeface="Simplified Arabic" panose="02020603050405020304" pitchFamily="18" charset="-78"/>
                <a:cs typeface="Simplified Arabic" panose="02020603050405020304" pitchFamily="18" charset="-78"/>
              </a:rPr>
              <a:t>ج. صناعة الخير.  د. تطوير الخير.</a:t>
            </a:r>
            <a:endParaRPr lang="en-US" dirty="0">
              <a:latin typeface="Simplified Arabic" panose="02020603050405020304" pitchFamily="18" charset="-78"/>
              <a:cs typeface="Simplified Arabic" panose="02020603050405020304" pitchFamily="18" charset="-78"/>
            </a:endParaRPr>
          </a:p>
          <a:p>
            <a:pPr algn="r" rtl="1"/>
            <a:r>
              <a:rPr lang="ar-SA" b="1" u="sng" dirty="0">
                <a:solidFill>
                  <a:srgbClr val="F33958"/>
                </a:solidFill>
                <a:latin typeface="Simplified Arabic" panose="02020603050405020304" pitchFamily="18" charset="-78"/>
                <a:cs typeface="Simplified Arabic" panose="02020603050405020304" pitchFamily="18" charset="-78"/>
              </a:rPr>
              <a:t>حقائق إبعاد الألم</a:t>
            </a:r>
            <a:r>
              <a:rPr lang="ar-SA" dirty="0">
                <a:solidFill>
                  <a:srgbClr val="F33958"/>
                </a:solidFill>
                <a:latin typeface="Simplified Arabic" panose="02020603050405020304" pitchFamily="18" charset="-78"/>
                <a:cs typeface="Simplified Arabic" panose="02020603050405020304" pitchFamily="18" charset="-78"/>
              </a:rPr>
              <a:t>:  </a:t>
            </a:r>
            <a:endParaRPr lang="en-US" dirty="0">
              <a:solidFill>
                <a:srgbClr val="F33958"/>
              </a:solidFill>
              <a:latin typeface="Simplified Arabic" panose="02020603050405020304" pitchFamily="18" charset="-78"/>
              <a:cs typeface="Simplified Arabic" panose="02020603050405020304" pitchFamily="18" charset="-78"/>
            </a:endParaRPr>
          </a:p>
          <a:p>
            <a:pPr algn="r" rtl="1"/>
            <a:r>
              <a:rPr lang="ar-SA" dirty="0">
                <a:latin typeface="Simplified Arabic" panose="02020603050405020304" pitchFamily="18" charset="-78"/>
                <a:cs typeface="Simplified Arabic" panose="02020603050405020304" pitchFamily="18" charset="-78"/>
              </a:rPr>
              <a:t>طرح بوذا مبادئ عامّة لإبعاد الألم عن ذات الإنسان، وهي:</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سلامة الرأي      - سلامة العيش        - سلامة الجهد          - سلامة التركيز     سلامة النية      - سلامة القول          - سلامة العقل          -  سلامة ما تعي به</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تحولت البوذية بعد بوذا من منظومة أخلاقية إلى ديانة لها تقاليدها وطقوسها المختلفة.</a:t>
            </a:r>
            <a:endParaRPr lang="en-US" dirty="0">
              <a:latin typeface="Simplified Arabic" panose="02020603050405020304" pitchFamily="18" charset="-78"/>
              <a:cs typeface="Simplified Arabic" panose="02020603050405020304" pitchFamily="18" charset="-78"/>
            </a:endParaRPr>
          </a:p>
          <a:p>
            <a:pPr algn="r" rtl="1" eaLnBrk="1" hangingPunct="1"/>
            <a:endParaRPr lang="en-US" dirty="0">
              <a:latin typeface="Simplified Arabic" panose="02020603050405020304" pitchFamily="18" charset="-78"/>
              <a:cs typeface="Simplified Arabic" panose="02020603050405020304" pitchFamily="18" charset="-78"/>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685800" y="533400"/>
            <a:ext cx="8229600" cy="5943600"/>
          </a:xfrm>
        </p:spPr>
        <p:txBody>
          <a:bodyPr/>
          <a:lstStyle/>
          <a:p>
            <a:pPr lvl="0" algn="ctr" rtl="1"/>
            <a:r>
              <a:rPr lang="ar-SA" dirty="0">
                <a:solidFill>
                  <a:srgbClr val="F33958"/>
                </a:solidFill>
              </a:rPr>
              <a:t>التعاليم البوذية:</a:t>
            </a:r>
            <a:endParaRPr lang="ar-JO" dirty="0">
              <a:solidFill>
                <a:srgbClr val="F33958"/>
              </a:solidFill>
            </a:endParaRPr>
          </a:p>
          <a:p>
            <a:pPr marL="0" lvl="0" indent="0" algn="ctr" rtl="1">
              <a:buNone/>
            </a:pPr>
            <a:endParaRPr lang="en-US" dirty="0">
              <a:solidFill>
                <a:srgbClr val="F33958"/>
              </a:solidFill>
            </a:endParaRPr>
          </a:p>
          <a:p>
            <a:pPr algn="r" rtl="1"/>
            <a:r>
              <a:rPr lang="ar-SA" dirty="0"/>
              <a:t>تعتمد البوذية على الأركان التالية:</a:t>
            </a:r>
            <a:endParaRPr lang="en-US" dirty="0"/>
          </a:p>
          <a:p>
            <a:pPr marL="0" lvl="0" indent="0" algn="r" rtl="1">
              <a:buNone/>
            </a:pPr>
            <a:r>
              <a:rPr lang="ar-JO" dirty="0"/>
              <a:t>1- </a:t>
            </a:r>
            <a:r>
              <a:rPr lang="ar-SA" dirty="0"/>
              <a:t>قداسة بوذا نفسه.</a:t>
            </a:r>
            <a:endParaRPr lang="en-US" dirty="0"/>
          </a:p>
          <a:p>
            <a:pPr marL="0" lvl="0" indent="0" algn="r" rtl="1">
              <a:buNone/>
            </a:pPr>
            <a:r>
              <a:rPr lang="ar-JO" dirty="0"/>
              <a:t>2- </a:t>
            </a:r>
            <a:r>
              <a:rPr lang="ar-SA" dirty="0" err="1"/>
              <a:t>الرأهما</a:t>
            </a:r>
            <a:r>
              <a:rPr lang="ar-SA" dirty="0"/>
              <a:t> وتعني العمل وواجبات البوذي طبقًا لقوانين الطبيعة.</a:t>
            </a:r>
            <a:endParaRPr lang="en-US" dirty="0"/>
          </a:p>
          <a:p>
            <a:pPr marL="0" lvl="0" indent="0" algn="r" rtl="1">
              <a:buNone/>
            </a:pPr>
            <a:r>
              <a:rPr lang="ar-JO" dirty="0"/>
              <a:t>3- </a:t>
            </a:r>
            <a:r>
              <a:rPr lang="ar-SA" dirty="0" err="1"/>
              <a:t>السانغا</a:t>
            </a:r>
            <a:r>
              <a:rPr lang="ar-SA" dirty="0"/>
              <a:t>: وهم أتباع البوذا وحراس الديانة.</a:t>
            </a:r>
            <a:endParaRPr lang="en-US" dirty="0"/>
          </a:p>
          <a:p>
            <a:pPr lvl="0" algn="r" rtl="1"/>
            <a:r>
              <a:rPr lang="ar-SA" dirty="0"/>
              <a:t>تعتبر البوذية الطبيعة بمثابة الإله، ولا إله آخر مفارق لها، وعلى البوذي أن يسير مستقيمًا متسقًا مع الطبيعة، وبما أنها لا تؤمن بالإله فهي لا تؤمن بالغيبيات بل بتناسخ الأرواح.</a:t>
            </a:r>
            <a:endParaRPr lang="en-US" dirty="0"/>
          </a:p>
          <a:p>
            <a:pPr algn="r" rtl="1" eaLnBrk="1" hangingPunct="1"/>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4294967295"/>
          </p:nvPr>
        </p:nvSpPr>
        <p:spPr>
          <a:xfrm>
            <a:off x="762000" y="457200"/>
            <a:ext cx="8229600" cy="6400800"/>
          </a:xfrm>
        </p:spPr>
        <p:txBody>
          <a:bodyPr/>
          <a:lstStyle/>
          <a:p>
            <a:pPr marL="0" indent="0" algn="ctr" rtl="1">
              <a:buNone/>
            </a:pPr>
            <a:r>
              <a:rPr lang="ar-JO" sz="2800" b="1" dirty="0">
                <a:solidFill>
                  <a:srgbClr val="F33958"/>
                </a:solidFill>
                <a:latin typeface="Simplified Arabic" panose="02020603050405020304" pitchFamily="18" charset="-78"/>
                <a:cs typeface="Simplified Arabic" panose="02020603050405020304" pitchFamily="18" charset="-78"/>
              </a:rPr>
              <a:t>3- الكونفوشية </a:t>
            </a:r>
            <a:endParaRPr lang="en-US" sz="2800" dirty="0">
              <a:solidFill>
                <a:srgbClr val="F33958"/>
              </a:solidFill>
              <a:latin typeface="Simplified Arabic" panose="02020603050405020304" pitchFamily="18" charset="-78"/>
              <a:cs typeface="Simplified Arabic" panose="02020603050405020304" pitchFamily="18" charset="-78"/>
            </a:endParaRPr>
          </a:p>
          <a:p>
            <a:pPr algn="r" rtl="1"/>
            <a:r>
              <a:rPr lang="ar-JO" dirty="0">
                <a:latin typeface="Simplified Arabic" panose="02020603050405020304" pitchFamily="18" charset="-78"/>
                <a:cs typeface="Simplified Arabic" panose="02020603050405020304" pitchFamily="18" charset="-78"/>
              </a:rPr>
              <a:t>تعتبر الكونفوشية فلسفة أخلاقية ونزعة إنسانية لإرشاد الفرد لتحقيق الخير والسعادة اعتماداً على جوهر الإنسان وتعود جذورها للمصلح والحكيم الصيني الكبير  كونفوشيوس.</a:t>
            </a:r>
            <a:endParaRPr lang="en-US" dirty="0">
              <a:latin typeface="Simplified Arabic" panose="02020603050405020304" pitchFamily="18" charset="-78"/>
              <a:cs typeface="Simplified Arabic" panose="02020603050405020304" pitchFamily="18" charset="-78"/>
            </a:endParaRPr>
          </a:p>
          <a:p>
            <a:pPr algn="r" rtl="1"/>
            <a:r>
              <a:rPr lang="ar-JO" b="1" dirty="0">
                <a:solidFill>
                  <a:srgbClr val="F33958"/>
                </a:solidFill>
                <a:latin typeface="Simplified Arabic" panose="02020603050405020304" pitchFamily="18" charset="-78"/>
                <a:cs typeface="Simplified Arabic" panose="02020603050405020304" pitchFamily="18" charset="-78"/>
              </a:rPr>
              <a:t>ضمن المبادىء التالية</a:t>
            </a:r>
            <a:r>
              <a:rPr lang="ar-JO" dirty="0">
                <a:solidFill>
                  <a:srgbClr val="F33958"/>
                </a:solidFill>
                <a:latin typeface="Simplified Arabic" panose="02020603050405020304" pitchFamily="18" charset="-78"/>
                <a:cs typeface="Simplified Arabic" panose="02020603050405020304" pitchFamily="18" charset="-78"/>
              </a:rPr>
              <a:t>: </a:t>
            </a:r>
            <a:endParaRPr lang="en-US" dirty="0">
              <a:solidFill>
                <a:srgbClr val="F33958"/>
              </a:solidFill>
              <a:latin typeface="Simplified Arabic" panose="02020603050405020304" pitchFamily="18" charset="-78"/>
              <a:cs typeface="Simplified Arabic" panose="02020603050405020304" pitchFamily="18" charset="-78"/>
            </a:endParaRPr>
          </a:p>
          <a:p>
            <a:pPr lvl="0" algn="r" rtl="1"/>
            <a:r>
              <a:rPr lang="ar-JO" dirty="0">
                <a:solidFill>
                  <a:srgbClr val="F33958"/>
                </a:solidFill>
                <a:latin typeface="Simplified Arabic" panose="02020603050405020304" pitchFamily="18" charset="-78"/>
                <a:cs typeface="Simplified Arabic" panose="02020603050405020304" pitchFamily="18" charset="-78"/>
              </a:rPr>
              <a:t>الجين </a:t>
            </a:r>
            <a:r>
              <a:rPr lang="en-US" dirty="0">
                <a:solidFill>
                  <a:srgbClr val="F33958"/>
                </a:solidFill>
                <a:latin typeface="Simplified Arabic" panose="02020603050405020304" pitchFamily="18" charset="-78"/>
                <a:cs typeface="Simplified Arabic" panose="02020603050405020304" pitchFamily="18" charset="-78"/>
              </a:rPr>
              <a:t>Jen </a:t>
            </a:r>
            <a:r>
              <a:rPr lang="ar-JO" dirty="0">
                <a:solidFill>
                  <a:srgbClr val="F33958"/>
                </a:solidFill>
                <a:latin typeface="Simplified Arabic" panose="02020603050405020304" pitchFamily="18" charset="-78"/>
                <a:cs typeface="Simplified Arabic" panose="02020603050405020304" pitchFamily="18" charset="-78"/>
              </a:rPr>
              <a:t>: </a:t>
            </a:r>
            <a:r>
              <a:rPr lang="ar-JO" dirty="0">
                <a:latin typeface="Simplified Arabic" panose="02020603050405020304" pitchFamily="18" charset="-78"/>
                <a:cs typeface="Simplified Arabic" panose="02020603050405020304" pitchFamily="18" charset="-78"/>
              </a:rPr>
              <a:t>وهو مفهوم مركب ينطوي في داخله على قيم الفضيلة والإنسانية والإحسان والحب والخير والطيبة؛ أي التركيز على القلب أكثر من العقل طريق الفرد ليكون إنسانا حقيقا. </a:t>
            </a:r>
          </a:p>
          <a:p>
            <a:pPr lvl="0" algn="r" rtl="1"/>
            <a:r>
              <a:rPr lang="ar-JO" dirty="0">
                <a:latin typeface="Simplified Arabic" panose="02020603050405020304" pitchFamily="18" charset="-78"/>
                <a:cs typeface="Simplified Arabic" panose="02020603050405020304" pitchFamily="18" charset="-78"/>
              </a:rPr>
              <a:t>ويمتد هذا المفهوم ليصبح المبدأ المطلق للفعل الإنسان وطريق التعامل مع الآخرين ضمن مفهومي ( تشونغ ) وتعني يقظة الضميرو(الشو)، وتعني الإيثار أي تطبيق مبدأ المبادلة (عامل الآخرين بما تحب أن يعاملوك به). </a:t>
            </a:r>
            <a:endParaRPr lang="en-US" dirty="0">
              <a:latin typeface="Simplified Arabic" panose="02020603050405020304" pitchFamily="18" charset="-78"/>
              <a:cs typeface="Simplified Arabic" panose="02020603050405020304" pitchFamily="18" charset="-78"/>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0"/>
            <a:ext cx="8229600" cy="5334000"/>
          </a:xfrm>
        </p:spPr>
        <p:txBody>
          <a:bodyPr>
            <a:normAutofit/>
          </a:bodyPr>
          <a:lstStyle/>
          <a:p>
            <a:pPr eaLnBrk="1" hangingPunct="1">
              <a:lnSpc>
                <a:spcPct val="90000"/>
              </a:lnSpc>
              <a:defRPr/>
            </a:pPr>
            <a:endParaRPr lang="en-US" sz="2700" dirty="0"/>
          </a:p>
          <a:p>
            <a:pPr eaLnBrk="1" hangingPunct="1">
              <a:lnSpc>
                <a:spcPct val="90000"/>
              </a:lnSpc>
              <a:defRPr/>
            </a:pPr>
            <a:endParaRPr lang="en-US" sz="2700" dirty="0"/>
          </a:p>
        </p:txBody>
      </p:sp>
      <p:sp>
        <p:nvSpPr>
          <p:cNvPr id="78850" name="Rectangle 2"/>
          <p:cNvSpPr>
            <a:spLocks noChangeArrowheads="1"/>
          </p:cNvSpPr>
          <p:nvPr/>
        </p:nvSpPr>
        <p:spPr bwMode="auto">
          <a:xfrm>
            <a:off x="1066800" y="453123"/>
            <a:ext cx="79248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JO" sz="2800" b="1" i="0" u="none" strike="noStrike" cap="none" normalizeH="0" baseline="0" dirty="0">
                <a:ln>
                  <a:noFill/>
                </a:ln>
                <a:solidFill>
                  <a:srgbClr val="F33958"/>
                </a:solidFill>
                <a:effectLst/>
                <a:latin typeface="Simplified Arabic" pitchFamily="18" charset="-78"/>
                <a:ea typeface="Calibri" pitchFamily="34" charset="0"/>
                <a:cs typeface="Simplified Arabic" pitchFamily="18" charset="-78"/>
              </a:rPr>
              <a:t>لي </a:t>
            </a:r>
            <a:r>
              <a:rPr kumimoji="0" lang="en-US" sz="2800" b="1" i="0" u="none" strike="noStrike" cap="none" normalizeH="0" baseline="0" dirty="0">
                <a:ln>
                  <a:noFill/>
                </a:ln>
                <a:solidFill>
                  <a:srgbClr val="F33958"/>
                </a:solidFill>
                <a:effectLst/>
                <a:latin typeface="Simplified Arabic" pitchFamily="18" charset="-78"/>
                <a:ea typeface="Calibri" pitchFamily="34" charset="0"/>
                <a:cs typeface="Simplified Arabic" pitchFamily="18" charset="-78"/>
              </a:rPr>
              <a:t>Li</a:t>
            </a:r>
            <a:r>
              <a:rPr kumimoji="0" lang="ar-JO" sz="2800" b="1" i="0" u="none" strike="noStrike" cap="none" normalizeH="0" baseline="0" dirty="0">
                <a:ln>
                  <a:noFill/>
                </a:ln>
                <a:solidFill>
                  <a:srgbClr val="F33958"/>
                </a:solidFill>
                <a:effectLst/>
                <a:latin typeface="Simplified Arabic" pitchFamily="18" charset="-78"/>
                <a:ea typeface="Calibri" pitchFamily="34" charset="0"/>
                <a:cs typeface="Simplified Arabic" pitchFamily="18" charset="-78"/>
              </a:rPr>
              <a:t> : </a:t>
            </a:r>
            <a:r>
              <a:rPr kumimoji="0" lang="ar-JO"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ويقصد بها الحكيم، اتباع آداب المجتمع وقواعده السلوكية التي تجسّد الجين؛</a:t>
            </a:r>
          </a:p>
          <a:p>
            <a:pPr marL="0" marR="0" lvl="0" indent="0" algn="justLow" defTabSz="914400" rtl="1" eaLnBrk="1" fontAlgn="base" latinLnBrk="0" hangingPunct="1">
              <a:lnSpc>
                <a:spcPct val="100000"/>
              </a:lnSpc>
              <a:spcBef>
                <a:spcPct val="0"/>
              </a:spcBef>
              <a:spcAft>
                <a:spcPct val="0"/>
              </a:spcAft>
              <a:buClrTx/>
              <a:buSzTx/>
              <a:tabLst/>
            </a:pPr>
            <a:r>
              <a:rPr kumimoji="0" lang="ar-JO"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إنه العرف الذي يحل محل القانون المكتوب، ومجموع الأنشطة ذات الطابع الاجتماعي والديني، وممارسة الأعمال الطقوسية ذات الطابع الاجتماعي وممارسته بشكل أو بآخر يعني دعم وتطوير الجين. </a:t>
            </a:r>
          </a:p>
          <a:p>
            <a:pPr marL="0" marR="0" lvl="0" indent="0" algn="justLow" defTabSz="914400" rtl="1" eaLnBrk="1" fontAlgn="base" latinLnBrk="0" hangingPunct="1">
              <a:lnSpc>
                <a:spcPct val="100000"/>
              </a:lnSpc>
              <a:spcBef>
                <a:spcPct val="0"/>
              </a:spcBef>
              <a:spcAft>
                <a:spcPct val="0"/>
              </a:spcAft>
              <a:buClrTx/>
              <a:buSzTx/>
              <a:tabLst/>
            </a:pPr>
            <a:endParaRPr lang="ar-JO" sz="2400" b="1" dirty="0">
              <a:latin typeface="Simplified Arabic" pitchFamily="18" charset="-78"/>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tabLst/>
            </a:pPr>
            <a:endParaRPr kumimoji="0" lang="en-US" sz="2400" b="1"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JO" sz="2800" i="0" u="none" strike="noStrike" cap="none" normalizeH="0" baseline="0" dirty="0">
                <a:ln>
                  <a:noFill/>
                </a:ln>
                <a:solidFill>
                  <a:srgbClr val="F33958"/>
                </a:solidFill>
                <a:effectLst/>
                <a:latin typeface="Simplified Arabic" pitchFamily="18" charset="-78"/>
                <a:ea typeface="Calibri" pitchFamily="34" charset="0"/>
                <a:cs typeface="Simplified Arabic" pitchFamily="18" charset="-78"/>
              </a:rPr>
              <a:t>هسياو (ولاء الأبناء): </a:t>
            </a:r>
            <a:r>
              <a:rPr kumimoji="0" lang="ar-JO"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ويعني ضرورة توقير الأبناء للوالدين، والانتماء الشديد للعائلة واستمرار احترام العائلة وتشريفها حتى بعد ممات الوالدين بتقديم قرابين، ومن احترام الوالدين والعائلة بتعلم الفرد احترام وتوقير الإنسانية كلها. </a:t>
            </a:r>
            <a:endParaRPr kumimoji="0" lang="en-US" sz="2800" i="0" u="none" strike="noStrike" cap="none" normalizeH="0" baseline="0" dirty="0">
              <a:ln>
                <a:noFill/>
              </a:ln>
              <a:solidFill>
                <a:schemeClr val="tx1"/>
              </a:solidFill>
              <a:effectLst/>
              <a:latin typeface="Simplified Arabic" pitchFamily="18" charset="-78"/>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JO"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يي أو يتى </a:t>
            </a:r>
            <a:r>
              <a:rPr kumimoji="0" lang="en-US"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Yi</a:t>
            </a:r>
            <a:r>
              <a:rPr kumimoji="0" lang="ar-JO" sz="280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:وتعني الاستقامة والالتزام بالتضحية ودلالة الإنسان الكامل الأسمى نقيض الشخص الضئيل. </a:t>
            </a:r>
            <a:endParaRPr kumimoji="0" lang="ar-JO" sz="280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4294967295"/>
          </p:nvPr>
        </p:nvSpPr>
        <p:spPr>
          <a:xfrm>
            <a:off x="1066800" y="228600"/>
            <a:ext cx="7162800" cy="6400800"/>
          </a:xfrm>
        </p:spPr>
        <p:txBody>
          <a:bodyPr>
            <a:normAutofit/>
          </a:bodyPr>
          <a:lstStyle/>
          <a:p>
            <a:pPr algn="r" rtl="1"/>
            <a:r>
              <a:rPr lang="ar-JO" sz="2800" dirty="0">
                <a:latin typeface="Simplified Arabic" panose="02020603050405020304" pitchFamily="18" charset="-78"/>
                <a:cs typeface="Simplified Arabic" panose="02020603050405020304" pitchFamily="18" charset="-78"/>
              </a:rPr>
              <a:t>لقد كان هدف كونفوشيوس وغيره من أتباعه:</a:t>
            </a:r>
          </a:p>
          <a:p>
            <a:pPr marL="0" indent="0" algn="r" rtl="1">
              <a:buNone/>
            </a:pPr>
            <a:r>
              <a:rPr lang="ar-JO" sz="2800" dirty="0">
                <a:latin typeface="Simplified Arabic" panose="02020603050405020304" pitchFamily="18" charset="-78"/>
                <a:cs typeface="Simplified Arabic" panose="02020603050405020304" pitchFamily="18" charset="-78"/>
              </a:rPr>
              <a:t>1- جعل الناس عظماء.</a:t>
            </a:r>
          </a:p>
          <a:p>
            <a:pPr marL="0" indent="0" algn="r" rtl="1">
              <a:buNone/>
            </a:pPr>
            <a:r>
              <a:rPr lang="ar-JO" sz="2800" dirty="0">
                <a:latin typeface="Simplified Arabic" panose="02020603050405020304" pitchFamily="18" charset="-78"/>
                <a:cs typeface="Simplified Arabic" panose="02020603050405020304" pitchFamily="18" charset="-78"/>
              </a:rPr>
              <a:t>2- وتطوير الإنسانية بالعودة إلى القلب والفضائل الاجتماعية.</a:t>
            </a:r>
          </a:p>
          <a:p>
            <a:pPr marL="0" indent="0" algn="r" rtl="1">
              <a:buNone/>
            </a:pPr>
            <a:r>
              <a:rPr lang="ar-JO" sz="2800" dirty="0">
                <a:solidFill>
                  <a:srgbClr val="F33958"/>
                </a:solidFill>
                <a:latin typeface="Simplified Arabic" panose="02020603050405020304" pitchFamily="18" charset="-78"/>
                <a:cs typeface="Simplified Arabic" panose="02020603050405020304" pitchFamily="18" charset="-78"/>
              </a:rPr>
              <a:t> وحتى يكون المرء عظيما في الفكر الصيني الكونفوشي عليه:</a:t>
            </a:r>
          </a:p>
          <a:p>
            <a:pPr algn="r" rtl="1">
              <a:buFontTx/>
              <a:buChar char="-"/>
            </a:pPr>
            <a:r>
              <a:rPr lang="ar-JO" sz="2800" dirty="0">
                <a:latin typeface="Simplified Arabic" panose="02020603050405020304" pitchFamily="18" charset="-78"/>
                <a:cs typeface="Simplified Arabic" panose="02020603050405020304" pitchFamily="18" charset="-78"/>
              </a:rPr>
              <a:t> تحقيق عظمة داخلية: وهي شموخ الروح والسلام الداخلي؛ وعظمة خارجية: التي تعني القدرة على العيش بصورة جيدة</a:t>
            </a:r>
            <a:endParaRPr lang="en-US" sz="2800" dirty="0">
              <a:latin typeface="Simplified Arabic" panose="02020603050405020304" pitchFamily="18" charset="-78"/>
              <a:cs typeface="Simplified Arabic" panose="02020603050405020304" pitchFamily="18" charset="-78"/>
            </a:endParaRPr>
          </a:p>
          <a:p>
            <a:pPr lvl="0" algn="r" rtl="1"/>
            <a:r>
              <a:rPr lang="ar-JO" sz="2800" dirty="0">
                <a:latin typeface="Simplified Arabic" panose="02020603050405020304" pitchFamily="18" charset="-78"/>
                <a:cs typeface="Simplified Arabic" panose="02020603050405020304" pitchFamily="18" charset="-78"/>
              </a:rPr>
              <a:t>تؤكد الفلسفة الكنفوشية والصينية بشكل عام على مبدأ التكامل لا التناقض، وتنظر إلى الأفكار المخالفة والمختلفة على أنها متعارضة، وأن لها أساسًا مشتركا، كما أنّ الخلافات مكملة لبعضها البعض وليست متناقضة.</a:t>
            </a:r>
            <a:endParaRPr lang="en-US" sz="2800" dirty="0">
              <a:latin typeface="Simplified Arabic" panose="02020603050405020304" pitchFamily="18" charset="-78"/>
              <a:cs typeface="Simplified Arabic" panose="02020603050405020304" pitchFamily="18" charset="-78"/>
            </a:endParaRPr>
          </a:p>
          <a:p>
            <a:pPr algn="r" rtl="1" eaLnBrk="1" hangingPunct="1"/>
            <a:endParaRPr lang="en-US" sz="2800" dirty="0">
              <a:latin typeface="Simplified Arabic" panose="02020603050405020304" pitchFamily="18" charset="-78"/>
              <a:cs typeface="Simplified Arabic" panose="02020603050405020304" pitchFamily="18" charset="-78"/>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533400" y="304800"/>
            <a:ext cx="7696200" cy="6248400"/>
          </a:xfrm>
        </p:spPr>
        <p:txBody>
          <a:bodyPr>
            <a:normAutofit/>
          </a:bodyPr>
          <a:lstStyle/>
          <a:p>
            <a:pPr algn="r" rtl="1">
              <a:buNone/>
            </a:pPr>
            <a:r>
              <a:rPr lang="ar-JO" sz="2800" dirty="0">
                <a:solidFill>
                  <a:srgbClr val="F33958"/>
                </a:solidFill>
                <a:latin typeface="Simplified Arabic" panose="02020603050405020304" pitchFamily="18" charset="-78"/>
                <a:cs typeface="Simplified Arabic" panose="02020603050405020304" pitchFamily="18" charset="-78"/>
              </a:rPr>
              <a:t>الفكر الصيني الحديث ماوتسي تونغ نموذجا (1894-1971).</a:t>
            </a:r>
          </a:p>
          <a:p>
            <a:pPr algn="r" rtl="1">
              <a:buNone/>
            </a:pPr>
            <a:endParaRPr lang="ar-JO" sz="2800" dirty="0">
              <a:solidFill>
                <a:srgbClr val="F33958"/>
              </a:solidFill>
              <a:latin typeface="Simplified Arabic" panose="02020603050405020304" pitchFamily="18" charset="-78"/>
              <a:cs typeface="Simplified Arabic" panose="02020603050405020304" pitchFamily="18" charset="-78"/>
            </a:endParaRPr>
          </a:p>
          <a:p>
            <a:pPr algn="r" rtl="1">
              <a:buNone/>
            </a:pPr>
            <a:endParaRPr lang="en-US" sz="2800" dirty="0">
              <a:solidFill>
                <a:srgbClr val="F33958"/>
              </a:solidFill>
              <a:latin typeface="Simplified Arabic" panose="02020603050405020304" pitchFamily="18" charset="-78"/>
              <a:cs typeface="Simplified Arabic" panose="02020603050405020304" pitchFamily="18" charset="-78"/>
            </a:endParaRPr>
          </a:p>
          <a:p>
            <a:pPr algn="r" rtl="1"/>
            <a:r>
              <a:rPr lang="ar-JO" sz="2800" dirty="0">
                <a:latin typeface="Simplified Arabic" panose="02020603050405020304" pitchFamily="18" charset="-78"/>
                <a:cs typeface="Simplified Arabic" panose="02020603050405020304" pitchFamily="18" charset="-78"/>
              </a:rPr>
              <a:t> ساد الفكر الماوي الصين المعاصرة، ورغم تأثير الزعيم والرئيس ماو بالفكر الماركسي كونه مفكرا ماركسيا إلا أنه متفق مع مبادىء الكنفوشية والفكر الصيني التقليدي بشكل عام.</a:t>
            </a:r>
          </a:p>
          <a:p>
            <a:pPr algn="r" rtl="1"/>
            <a:r>
              <a:rPr lang="ar-JO" sz="2800" dirty="0">
                <a:latin typeface="Simplified Arabic" panose="02020603050405020304" pitchFamily="18" charset="-78"/>
                <a:cs typeface="Simplified Arabic" panose="02020603050405020304" pitchFamily="18" charset="-78"/>
              </a:rPr>
              <a:t> وإليك</a:t>
            </a:r>
            <a:r>
              <a:rPr lang="ar-JO" sz="2800" dirty="0">
                <a:solidFill>
                  <a:srgbClr val="F33958"/>
                </a:solidFill>
                <a:latin typeface="Simplified Arabic" panose="02020603050405020304" pitchFamily="18" charset="-78"/>
                <a:cs typeface="Simplified Arabic" panose="02020603050405020304" pitchFamily="18" charset="-78"/>
              </a:rPr>
              <a:t> أهم ملامح هذا الفكر الماوي المادي</a:t>
            </a:r>
            <a:r>
              <a:rPr lang="ar-JO" sz="2800" dirty="0">
                <a:latin typeface="Simplified Arabic" panose="02020603050405020304" pitchFamily="18" charset="-78"/>
                <a:cs typeface="Simplified Arabic" panose="02020603050405020304" pitchFamily="18" charset="-78"/>
              </a:rPr>
              <a:t>: </a:t>
            </a:r>
          </a:p>
          <a:p>
            <a:pPr marL="0" indent="0" algn="r" rtl="1">
              <a:buNone/>
            </a:pPr>
            <a:r>
              <a:rPr lang="ar-JO" sz="2800" dirty="0">
                <a:latin typeface="Simplified Arabic" panose="02020603050405020304" pitchFamily="18" charset="-78"/>
                <a:cs typeface="Simplified Arabic" panose="02020603050405020304" pitchFamily="18" charset="-78"/>
              </a:rPr>
              <a:t>1- لا يوجد نظرية مجردة فكل نظرية ذات ارتباط وثيق بالممارسة أي أن النظرية ذات هدف عملي هدفه التناسق العظيم انسجاما مع الفكرة الصينية القديمة. </a:t>
            </a:r>
            <a:endParaRPr lang="en-US" sz="2800" dirty="0">
              <a:latin typeface="Simplified Arabic" panose="02020603050405020304" pitchFamily="18" charset="-78"/>
              <a:cs typeface="Simplified Arabic" panose="02020603050405020304" pitchFamily="18" charset="-78"/>
            </a:endParaRPr>
          </a:p>
          <a:p>
            <a:pPr marL="0" indent="0" algn="r" rtl="1" eaLnBrk="1" hangingPunct="1">
              <a:lnSpc>
                <a:spcPct val="90000"/>
              </a:lnSpc>
              <a:buNone/>
            </a:pPr>
            <a:endParaRPr lang="en-US" sz="3000" dirty="0">
              <a:latin typeface="Simplified Arabic" panose="02020603050405020304" pitchFamily="18" charset="-78"/>
              <a:cs typeface="Simplified Arabic" panose="02020603050405020304" pitchFamily="18" charset="-78"/>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FB9E641-32A4-4EFC-8E8E-CEB42E5DC578}"/>
              </a:ext>
            </a:extLst>
          </p:cNvPr>
          <p:cNvSpPr txBox="1"/>
          <p:nvPr/>
        </p:nvSpPr>
        <p:spPr>
          <a:xfrm>
            <a:off x="762000" y="381000"/>
            <a:ext cx="8229600" cy="7417415"/>
          </a:xfrm>
          <a:prstGeom prst="rect">
            <a:avLst/>
          </a:prstGeom>
          <a:noFill/>
        </p:spPr>
        <p:txBody>
          <a:bodyPr wrap="square">
            <a:spAutoFit/>
          </a:bodyPr>
          <a:lstStyle/>
          <a:p>
            <a:pPr lvl="0" algn="r" rtl="1"/>
            <a:r>
              <a:rPr lang="ar-JO" sz="2800" dirty="0">
                <a:latin typeface="Simplified Arabic" panose="02020603050405020304" pitchFamily="18" charset="-78"/>
                <a:cs typeface="Simplified Arabic" panose="02020603050405020304" pitchFamily="18" charset="-78"/>
              </a:rPr>
              <a:t>2- الاهتمام بالوضع الإنساني الذي له الأولوية على إصلاح الأشياء فوظيفة الدولة والحزب القائد فيها هي الوصول بالإنسانية إلى مرحلة أرقى. </a:t>
            </a:r>
            <a:r>
              <a:rPr lang="ar-SA" sz="2800" dirty="0">
                <a:latin typeface="Simplified Arabic" panose="02020603050405020304" pitchFamily="18" charset="-78"/>
                <a:cs typeface="Simplified Arabic" panose="02020603050405020304" pitchFamily="18" charset="-78"/>
              </a:rPr>
              <a:t> </a:t>
            </a:r>
            <a:endParaRPr lang="ar-JO" sz="2800" dirty="0">
              <a:latin typeface="Simplified Arabic" panose="02020603050405020304" pitchFamily="18" charset="-78"/>
              <a:cs typeface="Simplified Arabic" panose="02020603050405020304" pitchFamily="18" charset="-78"/>
            </a:endParaRPr>
          </a:p>
          <a:p>
            <a:pPr lvl="0" algn="r" rtl="1"/>
            <a:r>
              <a:rPr lang="ar-JO" sz="2800" dirty="0">
                <a:latin typeface="Simplified Arabic" panose="02020603050405020304" pitchFamily="18" charset="-78"/>
                <a:cs typeface="Simplified Arabic" panose="02020603050405020304" pitchFamily="18" charset="-78"/>
              </a:rPr>
              <a:t>3- المزاوجة بين الجدل الماركسي وصراع الأضداد من جهة وبين تراث الفكر الصيني .</a:t>
            </a: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algn="r" rtl="1"/>
            <a:r>
              <a:rPr lang="ar-JO" sz="2800" dirty="0">
                <a:latin typeface="Simplified Arabic" panose="02020603050405020304" pitchFamily="18" charset="-78"/>
                <a:cs typeface="Simplified Arabic" panose="02020603050405020304" pitchFamily="18" charset="-78"/>
              </a:rPr>
              <a:t>4- مقاربة العلاقة بين المعرفة والعمل (النظرية والممارسة) بما ينسجم مع الماركسية والفلسفة الصينية القديمة؛ أي أنّ هنا كوحدة بين الطرفين؛ ولا يتم التحقّق من صحة النظرية إلا بالتحقق من صحة الممارسة.</a:t>
            </a: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ar-JO" sz="2800" dirty="0">
              <a:latin typeface="Simplified Arabic" panose="02020603050405020304" pitchFamily="18" charset="-78"/>
              <a:cs typeface="Simplified Arabic" panose="02020603050405020304" pitchFamily="18" charset="-78"/>
            </a:endParaRPr>
          </a:p>
          <a:p>
            <a:pPr lvl="0" algn="r" rtl="1"/>
            <a:endParaRPr lang="en-US"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32142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33400"/>
            <a:ext cx="8229600" cy="5486400"/>
          </a:xfrm>
        </p:spPr>
        <p:txBody>
          <a:bodyPr anchor="b">
            <a:normAutofit/>
            <a:scene3d>
              <a:camera prst="orthographicFront"/>
              <a:lightRig rig="soft" dir="t">
                <a:rot lat="0" lon="0" rev="2400000"/>
              </a:lightRig>
            </a:scene3d>
            <a:sp3d>
              <a:bevelT w="19050" h="12700"/>
            </a:sp3d>
          </a:bodyPr>
          <a:lstStyle/>
          <a:p>
            <a:pPr marL="54864" algn="r" rtl="0" eaLnBrk="1" fontAlgn="auto" hangingPunct="1">
              <a:spcAft>
                <a:spcPts val="0"/>
              </a:spcAft>
              <a:defRPr/>
            </a:pPr>
            <a:r>
              <a:rPr lang="en-US"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 </a:t>
            </a:r>
            <a:endParaRPr lang="en-US" sz="4600" kern="1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endParaRPr>
          </a:p>
        </p:txBody>
      </p:sp>
      <p:sp>
        <p:nvSpPr>
          <p:cNvPr id="18435" name="Content Placeholder 2"/>
          <p:cNvSpPr>
            <a:spLocks noGrp="1"/>
          </p:cNvSpPr>
          <p:nvPr>
            <p:ph idx="4294967295"/>
          </p:nvPr>
        </p:nvSpPr>
        <p:spPr>
          <a:xfrm>
            <a:off x="990600" y="228600"/>
            <a:ext cx="7239000" cy="6096000"/>
          </a:xfrm>
        </p:spPr>
        <p:txBody>
          <a:bodyPr/>
          <a:lstStyle/>
          <a:p>
            <a:pPr marL="0" lvl="0" indent="0" algn="r" rtl="1">
              <a:buNone/>
            </a:pPr>
            <a:endParaRPr lang="ar-JO" dirty="0">
              <a:latin typeface="Simplified Arabic" panose="02020603050405020304" pitchFamily="18" charset="-78"/>
              <a:cs typeface="Simplified Arabic" panose="02020603050405020304" pitchFamily="18" charset="-78"/>
            </a:endParaRPr>
          </a:p>
          <a:p>
            <a:pPr lvl="0" algn="r" rtl="1"/>
            <a:r>
              <a:rPr lang="ar-JO" sz="3600" dirty="0">
                <a:latin typeface="Simplified Arabic" panose="02020603050405020304" pitchFamily="18" charset="-78"/>
                <a:cs typeface="Simplified Arabic" panose="02020603050405020304" pitchFamily="18" charset="-78"/>
              </a:rPr>
              <a:t>ينسجم فكر ماو الماركسي مع الفكر التقليدي الصيني الذي يعتبر الكون تركيبًا ديناميكيًا مطلقًا يتكون من كل الأشياء، ويحكمه التناقض بين الضدين اللذين يتكاملان في النهاية في وحدة جدلية هي الكون نفسه. </a:t>
            </a:r>
            <a:endParaRPr lang="en-US" sz="3600" dirty="0">
              <a:latin typeface="Simplified Arabic" panose="02020603050405020304" pitchFamily="18" charset="-78"/>
              <a:cs typeface="Simplified Arabic" panose="02020603050405020304" pitchFamily="18" charset="-78"/>
            </a:endParaRPr>
          </a:p>
          <a:p>
            <a:pPr algn="r" rtl="1" eaLnBrk="1" hangingPunct="1"/>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idx="4294967295"/>
          </p:nvPr>
        </p:nvSpPr>
        <p:spPr>
          <a:xfrm>
            <a:off x="0" y="152400"/>
            <a:ext cx="8991600" cy="6324600"/>
          </a:xfrm>
        </p:spPr>
        <p:txBody>
          <a:bodyPr lIns="45720" rIns="246888">
            <a:normAutofit/>
          </a:bodyPr>
          <a:lstStyle/>
          <a:p>
            <a:pPr algn="ctr" rtl="1"/>
            <a:r>
              <a:rPr lang="ar-SA" sz="3600" b="1" dirty="0">
                <a:solidFill>
                  <a:schemeClr val="accent4">
                    <a:lumMod val="60000"/>
                    <a:lumOff val="40000"/>
                  </a:schemeClr>
                </a:solidFill>
                <a:latin typeface="Simplified Arabic" pitchFamily="18" charset="-78"/>
                <a:cs typeface="Simplified Arabic" pitchFamily="18" charset="-78"/>
              </a:rPr>
              <a:t>1-الهند </a:t>
            </a:r>
            <a:endParaRPr lang="en-US" sz="3600" b="1" dirty="0">
              <a:solidFill>
                <a:schemeClr val="accent4">
                  <a:lumMod val="60000"/>
                  <a:lumOff val="40000"/>
                </a:schemeClr>
              </a:solidFill>
              <a:latin typeface="Simplified Arabic" pitchFamily="18" charset="-78"/>
              <a:cs typeface="Simplified Arabic" pitchFamily="18" charset="-78"/>
            </a:endParaRPr>
          </a:p>
          <a:p>
            <a:pPr algn="r" rtl="1"/>
            <a:r>
              <a:rPr lang="ar-SA" sz="2400" b="1" dirty="0">
                <a:solidFill>
                  <a:srgbClr val="FFC000"/>
                </a:solidFill>
                <a:latin typeface="Simplified Arabic" pitchFamily="18" charset="-78"/>
                <a:cs typeface="Simplified Arabic" pitchFamily="18" charset="-78"/>
              </a:rPr>
              <a:t>أ-الهندوسية:</a:t>
            </a:r>
            <a:endParaRPr lang="en-US" sz="2400" b="1" dirty="0">
              <a:solidFill>
                <a:srgbClr val="FFC000"/>
              </a:solidFill>
              <a:latin typeface="Simplified Arabic" pitchFamily="18" charset="-78"/>
              <a:cs typeface="Simplified Arabic" pitchFamily="18" charset="-78"/>
            </a:endParaRPr>
          </a:p>
          <a:p>
            <a:pPr lvl="0" algn="r" rtl="1"/>
            <a:r>
              <a:rPr lang="ar-SA" sz="2400" b="1" dirty="0">
                <a:latin typeface="Simplified Arabic" pitchFamily="18" charset="-78"/>
                <a:cs typeface="Simplified Arabic" pitchFamily="18" charset="-78"/>
              </a:rPr>
              <a:t>أقدم الديانات المعروفة في العالم.</a:t>
            </a:r>
            <a:endParaRPr lang="en-US" sz="2400" b="1" dirty="0">
              <a:latin typeface="Simplified Arabic" pitchFamily="18" charset="-78"/>
              <a:cs typeface="Simplified Arabic" pitchFamily="18" charset="-78"/>
            </a:endParaRPr>
          </a:p>
          <a:p>
            <a:pPr lvl="0" algn="r" rtl="1"/>
            <a:r>
              <a:rPr lang="ar-SA" sz="2400" b="1" dirty="0">
                <a:latin typeface="Simplified Arabic" pitchFamily="18" charset="-78"/>
                <a:cs typeface="Simplified Arabic" pitchFamily="18" charset="-78"/>
              </a:rPr>
              <a:t>لا ترتبط بشخص معيّن بل هي نظام شارك في صياغته عشرات الأعلام؛ فهي تراث الهند الديني والفكري على مرّ العصور.</a:t>
            </a:r>
            <a:endParaRPr lang="en-US" sz="2400" b="1" dirty="0">
              <a:latin typeface="Simplified Arabic" pitchFamily="18" charset="-78"/>
              <a:cs typeface="Simplified Arabic" pitchFamily="18" charset="-78"/>
            </a:endParaRPr>
          </a:p>
          <a:p>
            <a:pPr lvl="0" algn="r" rtl="1"/>
            <a:r>
              <a:rPr lang="ar-SA" sz="2400" b="1" dirty="0">
                <a:latin typeface="Simplified Arabic" pitchFamily="18" charset="-78"/>
                <a:cs typeface="Simplified Arabic" pitchFamily="18" charset="-78"/>
              </a:rPr>
              <a:t>الهندوسية تؤمن بتعدد الآلهة، ويرفعون الحيوانات إلى مستوى القداسة؛ لأهميتها مثل البقرة، وأهم الآلهة هو الإله براهما، وقد تطورت الهندوسية في موضوع الآلهة، وأصبح البراهما الإله خالق الكون يتكون من ثالوث مقدّس وهو:</a:t>
            </a:r>
            <a:endParaRPr lang="en-US" sz="2400" b="1" dirty="0">
              <a:latin typeface="Simplified Arabic" pitchFamily="18" charset="-78"/>
              <a:cs typeface="Simplified Arabic" pitchFamily="18" charset="-78"/>
            </a:endParaRPr>
          </a:p>
          <a:p>
            <a:pPr algn="r" rtl="1"/>
            <a:r>
              <a:rPr lang="ar-SA" sz="2400" b="1" dirty="0">
                <a:latin typeface="Simplified Arabic" pitchFamily="18" charset="-78"/>
                <a:cs typeface="Simplified Arabic" pitchFamily="18" charset="-78"/>
              </a:rPr>
              <a:t>براهما الخالق/ فيشنو حامي حمى الكونوراعيه/ وشيفا إله الدمار.</a:t>
            </a:r>
            <a:endParaRPr lang="en-US" sz="2400" b="1" dirty="0">
              <a:latin typeface="Simplified Arabic" pitchFamily="18" charset="-78"/>
              <a:cs typeface="Simplified Arabic" pitchFamily="18" charset="-78"/>
            </a:endParaRPr>
          </a:p>
          <a:p>
            <a:pPr marL="0" indent="0" algn="r" rtl="1" eaLnBrk="1" hangingPunct="1">
              <a:buFontTx/>
              <a:buNone/>
            </a:pPr>
            <a:endParaRPr lang="en-US" sz="1400" dirty="0">
              <a:latin typeface="Simplified Arabic" pitchFamily="18" charset="-78"/>
              <a:cs typeface="Simplified Arabic" pitchFamily="18" charset="-78"/>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4294967295"/>
          </p:nvPr>
        </p:nvSpPr>
        <p:spPr>
          <a:xfrm>
            <a:off x="914400" y="1066800"/>
            <a:ext cx="8229600" cy="5791200"/>
          </a:xfrm>
        </p:spPr>
        <p:txBody>
          <a:bodyPr>
            <a:normAutofit/>
          </a:bodyPr>
          <a:lstStyle/>
          <a:p>
            <a:pPr lvl="0" algn="r" rtl="1"/>
            <a:r>
              <a:rPr lang="ar-SA" sz="2400" b="1" dirty="0">
                <a:latin typeface="Simplified Arabic" pitchFamily="18" charset="-78"/>
                <a:cs typeface="Simplified Arabic" pitchFamily="18" charset="-78"/>
              </a:rPr>
              <a:t>تؤمن الهندوسية بتناسخ الأرواح؛ فالجسد يموت والروح خالدة وتنتقل من جسد إلى آخر.</a:t>
            </a:r>
            <a:endParaRPr lang="en-US" sz="2400" b="1" dirty="0">
              <a:latin typeface="Simplified Arabic" pitchFamily="18" charset="-78"/>
              <a:cs typeface="Simplified Arabic" pitchFamily="18" charset="-78"/>
            </a:endParaRPr>
          </a:p>
          <a:p>
            <a:pPr lvl="0" algn="ctr" rtl="1"/>
            <a:r>
              <a:rPr lang="ar-SA" sz="2400" b="1" dirty="0">
                <a:solidFill>
                  <a:srgbClr val="F33958"/>
                </a:solidFill>
                <a:latin typeface="Simplified Arabic" pitchFamily="18" charset="-78"/>
                <a:cs typeface="Simplified Arabic" pitchFamily="18" charset="-78"/>
              </a:rPr>
              <a:t>المبادئ العامة في الهندوسية، وصايا أهمها:</a:t>
            </a:r>
            <a:endParaRPr lang="en-US" sz="2400" b="1" dirty="0">
              <a:solidFill>
                <a:srgbClr val="F33958"/>
              </a:solidFill>
              <a:latin typeface="Simplified Arabic" pitchFamily="18" charset="-78"/>
              <a:cs typeface="Simplified Arabic" pitchFamily="18" charset="-78"/>
            </a:endParaRPr>
          </a:p>
          <a:p>
            <a:pPr marL="0" lvl="0" indent="0" algn="r" rtl="1">
              <a:buNone/>
            </a:pPr>
            <a:r>
              <a:rPr lang="ar-JO" sz="2400" b="1" dirty="0">
                <a:latin typeface="Simplified Arabic" pitchFamily="18" charset="-78"/>
                <a:cs typeface="Simplified Arabic" pitchFamily="18" charset="-78"/>
              </a:rPr>
              <a:t>1- </a:t>
            </a:r>
            <a:r>
              <a:rPr lang="ar-SA" sz="2400" b="1" dirty="0">
                <a:latin typeface="Simplified Arabic" pitchFamily="18" charset="-78"/>
                <a:cs typeface="Simplified Arabic" pitchFamily="18" charset="-78"/>
              </a:rPr>
              <a:t>لا تؤذي كائنًا حيّا.</a:t>
            </a:r>
            <a:endParaRPr lang="en-US" sz="2400" b="1" dirty="0">
              <a:latin typeface="Simplified Arabic" pitchFamily="18" charset="-78"/>
              <a:cs typeface="Simplified Arabic" pitchFamily="18" charset="-78"/>
            </a:endParaRPr>
          </a:p>
          <a:p>
            <a:pPr marL="0" lvl="0" indent="0" algn="r" rtl="1">
              <a:buNone/>
            </a:pPr>
            <a:r>
              <a:rPr lang="ar-JO" sz="2400" b="1" dirty="0">
                <a:latin typeface="Simplified Arabic" pitchFamily="18" charset="-78"/>
                <a:cs typeface="Simplified Arabic" pitchFamily="18" charset="-78"/>
              </a:rPr>
              <a:t>2- </a:t>
            </a:r>
            <a:r>
              <a:rPr lang="ar-SA" sz="2400" b="1" dirty="0">
                <a:latin typeface="Simplified Arabic" pitchFamily="18" charset="-78"/>
                <a:cs typeface="Simplified Arabic" pitchFamily="18" charset="-78"/>
              </a:rPr>
              <a:t>قلْ الصدق.</a:t>
            </a:r>
            <a:endParaRPr lang="en-US" sz="2400" b="1" dirty="0">
              <a:latin typeface="Simplified Arabic" pitchFamily="18" charset="-78"/>
              <a:cs typeface="Simplified Arabic" pitchFamily="18" charset="-78"/>
            </a:endParaRPr>
          </a:p>
          <a:p>
            <a:pPr marL="0" indent="0" algn="r" rtl="1">
              <a:buNone/>
            </a:pPr>
            <a:r>
              <a:rPr lang="ar-JO" b="1" dirty="0">
                <a:latin typeface="Simplified Arabic" pitchFamily="18" charset="-78"/>
                <a:cs typeface="Simplified Arabic" pitchFamily="18" charset="-78"/>
              </a:rPr>
              <a:t>3- </a:t>
            </a:r>
            <a:r>
              <a:rPr lang="ar-SA" sz="2400" b="1" dirty="0">
                <a:latin typeface="Simplified Arabic" pitchFamily="18" charset="-78"/>
                <a:cs typeface="Simplified Arabic" pitchFamily="18" charset="-78"/>
              </a:rPr>
              <a:t> لا تسرق.       </a:t>
            </a:r>
            <a:endParaRPr lang="ar-JO" sz="2400" b="1" dirty="0">
              <a:latin typeface="Simplified Arabic" pitchFamily="18" charset="-78"/>
              <a:cs typeface="Simplified Arabic" pitchFamily="18" charset="-78"/>
            </a:endParaRPr>
          </a:p>
          <a:p>
            <a:pPr marL="0" indent="0" algn="r" rtl="1">
              <a:buNone/>
            </a:pPr>
            <a:r>
              <a:rPr lang="ar-JO" b="1" dirty="0">
                <a:latin typeface="Simplified Arabic" pitchFamily="18" charset="-78"/>
                <a:cs typeface="Simplified Arabic" pitchFamily="18" charset="-78"/>
              </a:rPr>
              <a:t>4- </a:t>
            </a:r>
            <a:r>
              <a:rPr lang="ar-SA" sz="2400" b="1" dirty="0">
                <a:latin typeface="Simplified Arabic" pitchFamily="18" charset="-78"/>
                <a:cs typeface="Simplified Arabic" pitchFamily="18" charset="-78"/>
              </a:rPr>
              <a:t>اضبط شهواتك ورغباتك.</a:t>
            </a:r>
            <a:endParaRPr lang="en-US" sz="2400" b="1" dirty="0">
              <a:latin typeface="Simplified Arabic" pitchFamily="18" charset="-78"/>
              <a:cs typeface="Simplified Arabic" pitchFamily="18" charset="-78"/>
            </a:endParaRPr>
          </a:p>
          <a:p>
            <a:pPr marL="0" indent="0" algn="r" rtl="1">
              <a:buNone/>
            </a:pPr>
            <a:r>
              <a:rPr lang="ar-JO" b="1" dirty="0">
                <a:latin typeface="Simplified Arabic" pitchFamily="18" charset="-78"/>
                <a:cs typeface="Simplified Arabic" pitchFamily="18" charset="-78"/>
              </a:rPr>
              <a:t>5- </a:t>
            </a:r>
            <a:r>
              <a:rPr lang="ar-SA" sz="2400" b="1" dirty="0">
                <a:latin typeface="Simplified Arabic" pitchFamily="18" charset="-78"/>
                <a:cs typeface="Simplified Arabic" pitchFamily="18" charset="-78"/>
              </a:rPr>
              <a:t> عش طاهرًا.</a:t>
            </a:r>
            <a:endParaRPr lang="en-US" sz="2400" b="1" dirty="0">
              <a:latin typeface="Simplified Arabic" pitchFamily="18" charset="-78"/>
              <a:cs typeface="Simplified Arabic" pitchFamily="18" charset="-78"/>
            </a:endParaRPr>
          </a:p>
          <a:p>
            <a:pPr algn="r" rtl="1"/>
            <a:r>
              <a:rPr lang="ar-SA" sz="2400" b="1" dirty="0">
                <a:latin typeface="Simplified Arabic" pitchFamily="18" charset="-78"/>
                <a:cs typeface="Simplified Arabic" pitchFamily="18" charset="-78"/>
              </a:rPr>
              <a:t>وتعتبر زوجة الإله شيفا (</a:t>
            </a:r>
            <a:r>
              <a:rPr lang="en-US" sz="2400" b="1" dirty="0">
                <a:latin typeface="Simplified Arabic" pitchFamily="18" charset="-78"/>
                <a:cs typeface="Simplified Arabic" pitchFamily="18" charset="-78"/>
              </a:rPr>
              <a:t>lima</a:t>
            </a:r>
            <a:r>
              <a:rPr lang="ar-SA" sz="2400" b="1" dirty="0">
                <a:latin typeface="Simplified Arabic" pitchFamily="18" charset="-78"/>
                <a:cs typeface="Simplified Arabic" pitchFamily="18" charset="-78"/>
              </a:rPr>
              <a:t>) الأمّ المقدسة، ويعود تقديس الحيوانات إلى اعتقادهم بحلول أرواح الآلهة فيها.</a:t>
            </a:r>
            <a:endParaRPr lang="en-US" sz="2400" b="1" dirty="0">
              <a:latin typeface="Simplified Arabic" pitchFamily="18" charset="-78"/>
              <a:cs typeface="Simplified Arabic" pitchFamily="18" charset="-78"/>
            </a:endParaRPr>
          </a:p>
          <a:p>
            <a:pPr marL="0" indent="0" algn="r" rtl="1" eaLnBrk="1" hangingPunct="1">
              <a:lnSpc>
                <a:spcPct val="90000"/>
              </a:lnSpc>
              <a:buNone/>
            </a:pPr>
            <a:endParaRPr lang="en-US" sz="2400" b="1" dirty="0">
              <a:latin typeface="Simplified Arabic" pitchFamily="18" charset="-78"/>
              <a:cs typeface="Simplified Arabic" pitchFamily="18" charset="-7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838200" y="152400"/>
            <a:ext cx="7391400" cy="5973763"/>
          </a:xfrm>
        </p:spPr>
        <p:txBody>
          <a:bodyPr>
            <a:normAutofit/>
          </a:bodyPr>
          <a:lstStyle/>
          <a:p>
            <a:pPr lvl="0" algn="r" rtl="1"/>
            <a:r>
              <a:rPr lang="ar-SA" b="1" dirty="0">
                <a:solidFill>
                  <a:schemeClr val="accent4">
                    <a:lumMod val="60000"/>
                    <a:lumOff val="40000"/>
                  </a:schemeClr>
                </a:solidFill>
                <a:latin typeface="Simplified Arabic" panose="02020603050405020304" pitchFamily="18" charset="-78"/>
                <a:cs typeface="Simplified Arabic" panose="02020603050405020304" pitchFamily="18" charset="-78"/>
              </a:rPr>
              <a:t>التعاليم الأخلاقية</a:t>
            </a:r>
            <a:r>
              <a:rPr lang="ar-SA" dirty="0">
                <a:solidFill>
                  <a:schemeClr val="accent4">
                    <a:lumMod val="60000"/>
                    <a:lumOff val="40000"/>
                  </a:schemeClr>
                </a:solidFill>
                <a:latin typeface="Simplified Arabic" panose="02020603050405020304" pitchFamily="18" charset="-78"/>
                <a:cs typeface="Simplified Arabic" panose="02020603050405020304" pitchFamily="18" charset="-78"/>
              </a:rPr>
              <a:t>:</a:t>
            </a:r>
            <a:endParaRPr lang="en-US" dirty="0">
              <a:solidFill>
                <a:schemeClr val="accent4">
                  <a:lumMod val="60000"/>
                  <a:lumOff val="40000"/>
                </a:schemeClr>
              </a:solidFill>
              <a:latin typeface="Simplified Arabic" panose="02020603050405020304" pitchFamily="18" charset="-78"/>
              <a:cs typeface="Simplified Arabic" panose="02020603050405020304" pitchFamily="18" charset="-78"/>
            </a:endParaRPr>
          </a:p>
          <a:p>
            <a:pPr algn="r" rtl="1"/>
            <a:r>
              <a:rPr lang="ar-SA" b="1" dirty="0">
                <a:latin typeface="Simplified Arabic" pitchFamily="18" charset="-78"/>
                <a:cs typeface="Simplified Arabic" pitchFamily="18" charset="-78"/>
              </a:rPr>
              <a:t>دعت النصوص الهندوسية إلى السلوك القديم، وقيم القناعة والصبر وضبط النفس والتقوى والتحرر من الغضب.</a:t>
            </a:r>
            <a:endParaRPr lang="en-US" b="1" dirty="0">
              <a:latin typeface="Simplified Arabic" pitchFamily="18" charset="-78"/>
              <a:cs typeface="Simplified Arabic" pitchFamily="18" charset="-78"/>
            </a:endParaRPr>
          </a:p>
          <a:p>
            <a:pPr algn="r" rtl="1"/>
            <a:r>
              <a:rPr lang="ar-SA" b="1" dirty="0">
                <a:latin typeface="Simplified Arabic" pitchFamily="18" charset="-78"/>
                <a:cs typeface="Simplified Arabic" pitchFamily="18" charset="-78"/>
              </a:rPr>
              <a:t>الهندوسية عدّة كتب مقدسة منها الفيدا/ البرناس وغيرها.</a:t>
            </a:r>
            <a:endParaRPr lang="ar-JO" b="1" dirty="0">
              <a:latin typeface="Simplified Arabic" pitchFamily="18" charset="-78"/>
              <a:cs typeface="Simplified Arabic" pitchFamily="18" charset="-78"/>
            </a:endParaRPr>
          </a:p>
          <a:p>
            <a:pPr algn="r" rtl="1"/>
            <a:r>
              <a:rPr lang="ar-SA" b="1" dirty="0">
                <a:latin typeface="Simplified Arabic" pitchFamily="18" charset="-78"/>
                <a:cs typeface="Simplified Arabic" pitchFamily="18" charset="-78"/>
              </a:rPr>
              <a:t> والفيدا من أقدم النصوص الدينية الحيّة في العالم، وفيه:</a:t>
            </a:r>
            <a:endParaRPr lang="en-US" b="1" dirty="0">
              <a:latin typeface="Simplified Arabic" pitchFamily="18" charset="-78"/>
              <a:cs typeface="Simplified Arabic" pitchFamily="18" charset="-78"/>
            </a:endParaRPr>
          </a:p>
          <a:p>
            <a:pPr lvl="0" algn="r" rtl="1"/>
            <a:r>
              <a:rPr lang="ar-SA" b="1" dirty="0">
                <a:latin typeface="Simplified Arabic" pitchFamily="18" charset="-78"/>
                <a:cs typeface="Simplified Arabic" pitchFamily="18" charset="-78"/>
              </a:rPr>
              <a:t>التراتيل والصلاة.</a:t>
            </a:r>
            <a:endParaRPr lang="en-US" b="1" dirty="0">
              <a:latin typeface="Simplified Arabic" pitchFamily="18" charset="-78"/>
              <a:cs typeface="Simplified Arabic" pitchFamily="18" charset="-78"/>
            </a:endParaRPr>
          </a:p>
          <a:p>
            <a:pPr lvl="0" algn="r" rtl="1"/>
            <a:r>
              <a:rPr lang="ar-SA" b="1" dirty="0">
                <a:latin typeface="Simplified Arabic" pitchFamily="18" charset="-78"/>
                <a:cs typeface="Simplified Arabic" pitchFamily="18" charset="-78"/>
              </a:rPr>
              <a:t>العقائد والشروح.</a:t>
            </a:r>
            <a:endParaRPr lang="en-US" b="1" dirty="0">
              <a:latin typeface="Simplified Arabic" pitchFamily="18" charset="-78"/>
              <a:cs typeface="Simplified Arabic" pitchFamily="18" charset="-78"/>
            </a:endParaRPr>
          </a:p>
          <a:p>
            <a:pPr lvl="0" algn="r" rtl="1"/>
            <a:r>
              <a:rPr lang="ar-SA" b="1" dirty="0">
                <a:latin typeface="Simplified Arabic" pitchFamily="18" charset="-78"/>
                <a:cs typeface="Simplified Arabic" pitchFamily="18" charset="-78"/>
              </a:rPr>
              <a:t>الفكر الهندوسي.</a:t>
            </a:r>
            <a:endParaRPr lang="en-US" b="1" dirty="0">
              <a:latin typeface="Simplified Arabic" pitchFamily="18" charset="-78"/>
              <a:cs typeface="Simplified Arabic" pitchFamily="18" charset="-78"/>
            </a:endParaRPr>
          </a:p>
          <a:p>
            <a:pPr algn="r" rtl="1" eaLnBrk="1" hangingPunct="1">
              <a:lnSpc>
                <a:spcPct val="80000"/>
              </a:lnSpc>
            </a:pP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54000"/>
            <a:ext cx="8229600" cy="1143000"/>
          </a:xfrm>
        </p:spPr>
        <p:txBody>
          <a:bodyPr anchor="b">
            <a:normAutofit fontScale="90000"/>
            <a:scene3d>
              <a:camera prst="orthographicFront"/>
              <a:lightRig rig="soft" dir="t">
                <a:rot lat="0" lon="0" rev="2400000"/>
              </a:lightRig>
            </a:scene3d>
            <a:sp3d>
              <a:bevelT w="19050" h="12700"/>
            </a:sp3d>
          </a:bodyPr>
          <a:lstStyle/>
          <a:p>
            <a:pPr marL="54864" algn="r" rtl="0" eaLnBrk="1" fontAlgn="auto" hangingPunct="1">
              <a:spcAft>
                <a:spcPts val="0"/>
              </a:spcAft>
              <a:defRPr/>
            </a:pPr>
            <a:r>
              <a:rPr lang="en-US" sz="4600" kern="1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
            </a:r>
            <a:br>
              <a:rPr lang="en-US" sz="4600" kern="1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br>
            <a:r>
              <a:rPr lang="en-US" sz="4600" kern="1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t/>
            </a:r>
            <a:br>
              <a:rPr lang="en-US" sz="4600" kern="1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rPr>
            </a:br>
            <a:endParaRPr lang="en-US" sz="4600" kern="1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endParaRPr>
          </a:p>
        </p:txBody>
      </p:sp>
      <p:sp>
        <p:nvSpPr>
          <p:cNvPr id="5123" name="Content Placeholder 2"/>
          <p:cNvSpPr>
            <a:spLocks noGrp="1"/>
          </p:cNvSpPr>
          <p:nvPr>
            <p:ph idx="4294967295"/>
          </p:nvPr>
        </p:nvSpPr>
        <p:spPr>
          <a:xfrm>
            <a:off x="762000" y="152400"/>
            <a:ext cx="8382000" cy="6400800"/>
          </a:xfrm>
        </p:spPr>
        <p:txBody>
          <a:bodyPr/>
          <a:lstStyle/>
          <a:p>
            <a:pPr algn="ctr" rtl="1"/>
            <a:r>
              <a:rPr lang="ar-SA" sz="2800" dirty="0">
                <a:solidFill>
                  <a:srgbClr val="FFC000"/>
                </a:solidFill>
                <a:latin typeface="Simplified Arabic" panose="02020603050405020304" pitchFamily="18" charset="-78"/>
                <a:cs typeface="Simplified Arabic" panose="02020603050405020304" pitchFamily="18" charset="-78"/>
              </a:rPr>
              <a:t>ب- </a:t>
            </a:r>
            <a:r>
              <a:rPr lang="ar-SA" sz="2800" b="1" dirty="0">
                <a:solidFill>
                  <a:srgbClr val="FFC000"/>
                </a:solidFill>
                <a:latin typeface="Simplified Arabic" panose="02020603050405020304" pitchFamily="18" charset="-78"/>
                <a:cs typeface="Simplified Arabic" panose="02020603050405020304" pitchFamily="18" charset="-78"/>
              </a:rPr>
              <a:t>الغاندية/ النسخة المعاصرة للهندوسية.</a:t>
            </a:r>
            <a:endParaRPr lang="ar-JO" sz="2800" b="1" dirty="0">
              <a:solidFill>
                <a:srgbClr val="FFC000"/>
              </a:solidFill>
              <a:latin typeface="Simplified Arabic" panose="02020603050405020304" pitchFamily="18" charset="-78"/>
              <a:cs typeface="Simplified Arabic" panose="02020603050405020304" pitchFamily="18" charset="-78"/>
            </a:endParaRPr>
          </a:p>
          <a:p>
            <a:pPr marL="0" indent="0" algn="r" rtl="1">
              <a:buNone/>
            </a:pPr>
            <a:endParaRPr lang="en-US" dirty="0">
              <a:latin typeface="Simplified Arabic" panose="02020603050405020304" pitchFamily="18" charset="-78"/>
              <a:cs typeface="Simplified Arabic" panose="02020603050405020304" pitchFamily="18" charset="-78"/>
            </a:endParaRPr>
          </a:p>
          <a:p>
            <a:pPr algn="r" rtl="1"/>
            <a:r>
              <a:rPr lang="ar-SA" b="1" dirty="0">
                <a:latin typeface="Simplified Arabic" panose="02020603050405020304" pitchFamily="18" charset="-78"/>
                <a:cs typeface="Simplified Arabic" panose="02020603050405020304" pitchFamily="18" charset="-78"/>
              </a:rPr>
              <a:t>فلسفة غاندي تجديد لرؤية الدارما أو النظام الأخلاقي الهندوسي، وجمع في فلسفته القيم التقليدية: اللاعنف، والحقيقة كأساس للفكر والحركة الاجتماعية والسياسية الجديدة، متأثرًا بالفكر الغربي والمسيحية، معتبرًا أنّ الحقيقة والحبّ هما القوتان الأعظم اللتان تؤثران في حياة البشر؛ إضافة إلى إيمانه بالمساواة المطلقة بين البشر بغض النظر عن الفوارق في الهند.</a:t>
            </a:r>
            <a:endParaRPr lang="en-US" b="1" dirty="0">
              <a:latin typeface="Simplified Arabic" panose="02020603050405020304" pitchFamily="18" charset="-78"/>
              <a:cs typeface="Simplified Arabic" panose="02020603050405020304" pitchFamily="18" charset="-78"/>
            </a:endParaRPr>
          </a:p>
          <a:p>
            <a:pPr algn="r" rtl="1"/>
            <a:r>
              <a:rPr lang="ar-SA" b="1" dirty="0">
                <a:latin typeface="Simplified Arabic" panose="02020603050405020304" pitchFamily="18" charset="-78"/>
                <a:cs typeface="Simplified Arabic" panose="02020603050405020304" pitchFamily="18" charset="-78"/>
              </a:rPr>
              <a:t>يرى غاندي أنّ على الإنسان اكتشاف حقيقة الوجود الخالدة بقهر مركزية الذات وشهواتها، وتنمية حبّ عميق للآخرين، ومحاربة الشرّ بالحبّ والتراحم</a:t>
            </a:r>
            <a:endParaRPr lang="en-US" b="1" dirty="0">
              <a:latin typeface="Simplified Arabic" panose="02020603050405020304" pitchFamily="18" charset="-78"/>
              <a:cs typeface="Simplified Arabic" panose="02020603050405020304" pitchFamily="18" charset="-7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762000"/>
            <a:ext cx="8534400" cy="5364163"/>
          </a:xfrm>
        </p:spPr>
        <p:txBody>
          <a:bodyPr>
            <a:normAutofit/>
          </a:bodyPr>
          <a:lstStyle/>
          <a:p>
            <a:pPr algn="r" rtl="1" eaLnBrk="1" hangingPunct="1">
              <a:lnSpc>
                <a:spcPct val="90000"/>
              </a:lnSpc>
              <a:defRPr/>
            </a:pPr>
            <a:endParaRPr lang="en-US" sz="2800" dirty="0">
              <a:latin typeface="Simplified Arabic" panose="02020603050405020304" pitchFamily="18" charset="-78"/>
              <a:cs typeface="Simplified Arabic" panose="02020603050405020304" pitchFamily="18" charset="-78"/>
            </a:endParaRPr>
          </a:p>
          <a:p>
            <a:pPr algn="r" rtl="1"/>
            <a:r>
              <a:rPr lang="ar-SA" sz="2800" b="1" dirty="0">
                <a:latin typeface="Simplified Arabic" panose="02020603050405020304" pitchFamily="18" charset="-78"/>
                <a:cs typeface="Simplified Arabic" pitchFamily="18" charset="-78"/>
              </a:rPr>
              <a:t>تأثّر غاندي بتربيته الهندوسية وتراث الهندوسية العريق خاصة اللأذى أو اللاعنف (الأهما)، والسلوك المستقيم والمهذّب (حظر التدخين وأكل اللحم)، ورفع قيمة الصدق</a:t>
            </a:r>
            <a:r>
              <a:rPr lang="ar-JO" sz="2800" b="1" dirty="0">
                <a:latin typeface="Simplified Arabic" panose="02020603050405020304" pitchFamily="18" charset="-78"/>
                <a:cs typeface="Simplified Arabic" pitchFamily="18" charset="-78"/>
              </a:rPr>
              <a:t> </a:t>
            </a:r>
            <a:r>
              <a:rPr lang="ar-SA" sz="2800" b="1" dirty="0">
                <a:latin typeface="Simplified Arabic" panose="02020603050405020304" pitchFamily="18" charset="-78"/>
                <a:cs typeface="Simplified Arabic" pitchFamily="18" charset="-78"/>
              </a:rPr>
              <a:t>لدوره في إثارة الحبّ وقدرة هذا الحبّ على تحويل مسار القلب</a:t>
            </a:r>
            <a:r>
              <a:rPr lang="ar-JO" sz="2800" b="1" dirty="0">
                <a:latin typeface="Simplified Arabic" panose="02020603050405020304" pitchFamily="18" charset="-78"/>
                <a:cs typeface="Simplified Arabic" pitchFamily="18" charset="-78"/>
              </a:rPr>
              <a:t>.</a:t>
            </a:r>
          </a:p>
          <a:p>
            <a:pPr algn="r" rtl="1"/>
            <a:r>
              <a:rPr lang="ar-SA" sz="2800" b="1" dirty="0">
                <a:latin typeface="Simplified Arabic" panose="02020603050405020304" pitchFamily="18" charset="-78"/>
                <a:cs typeface="Simplified Arabic" pitchFamily="18" charset="-78"/>
              </a:rPr>
              <a:t> واستنتج الشيء المشترك في الإنجيل (المسيحية) و(الجيتا) الهندوسية؛</a:t>
            </a:r>
            <a:endParaRPr lang="ar-JO" sz="2800" b="1" dirty="0">
              <a:latin typeface="Simplified Arabic" panose="02020603050405020304" pitchFamily="18" charset="-78"/>
              <a:cs typeface="Simplified Arabic" pitchFamily="18" charset="-78"/>
            </a:endParaRPr>
          </a:p>
          <a:p>
            <a:pPr marL="0" indent="0" algn="r" rtl="1">
              <a:buNone/>
            </a:pPr>
            <a:r>
              <a:rPr lang="ar-SA" sz="2800" b="1" dirty="0">
                <a:latin typeface="Simplified Arabic" panose="02020603050405020304" pitchFamily="18" charset="-78"/>
                <a:cs typeface="Simplified Arabic" pitchFamily="18" charset="-78"/>
              </a:rPr>
              <a:t> وهو التشديد على أهمية الحبّ لتغيير النفس.</a:t>
            </a:r>
            <a:endParaRPr lang="ar-JO" sz="2800" b="1" dirty="0">
              <a:latin typeface="Simplified Arabic" panose="02020603050405020304" pitchFamily="18" charset="-78"/>
              <a:cs typeface="Simplified Arabic" pitchFamily="18" charset="-78"/>
            </a:endParaRPr>
          </a:p>
          <a:p>
            <a:pPr algn="r" rtl="1"/>
            <a:endParaRPr lang="ar-JO" sz="2800" b="1" dirty="0">
              <a:latin typeface="Simplified Arabic" panose="02020603050405020304" pitchFamily="18" charset="-78"/>
              <a:cs typeface="Simplified Arabic" pitchFamily="18" charset="-78"/>
            </a:endParaRPr>
          </a:p>
          <a:p>
            <a:pPr algn="r" rtl="1"/>
            <a:endParaRPr lang="ar-JO" sz="2800" b="1" dirty="0">
              <a:latin typeface="Simplified Arabic" panose="02020603050405020304" pitchFamily="18" charset="-78"/>
              <a:cs typeface="Simplified Arabic" pitchFamily="18" charset="-78"/>
            </a:endParaRPr>
          </a:p>
          <a:p>
            <a:pPr algn="r" rtl="1"/>
            <a:endParaRPr lang="ar-JO" sz="2800" b="1" dirty="0">
              <a:latin typeface="Simplified Arabic" panose="02020603050405020304" pitchFamily="18" charset="-78"/>
              <a:cs typeface="Simplified Arabic" pitchFamily="18" charset="-78"/>
            </a:endParaRPr>
          </a:p>
          <a:p>
            <a:pPr algn="r" rtl="1"/>
            <a:endParaRPr lang="ar-JO" sz="2800" b="1" dirty="0">
              <a:latin typeface="Simplified Arabic" panose="02020603050405020304" pitchFamily="18" charset="-78"/>
              <a:cs typeface="Simplified Arabic" pitchFamily="18" charset="-78"/>
            </a:endParaRPr>
          </a:p>
          <a:p>
            <a:pPr marL="0" indent="0" algn="r" rtl="1">
              <a:buNone/>
            </a:pPr>
            <a:endParaRPr lang="en-US" sz="2800" b="1" dirty="0">
              <a:latin typeface="Simplified Arabic" panose="02020603050405020304" pitchFamily="18" charset="-78"/>
              <a:cs typeface="Simplified Arabic" pitchFamily="18" charset="-7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838200" y="762000"/>
            <a:ext cx="8229600" cy="5943600"/>
          </a:xfrm>
        </p:spPr>
        <p:txBody>
          <a:bodyPr/>
          <a:lstStyle/>
          <a:p>
            <a:pPr algn="r" rtl="1" eaLnBrk="1" hangingPunct="1"/>
            <a:r>
              <a:rPr lang="ar-SA" dirty="0">
                <a:latin typeface="Simplified Arabic" panose="02020603050405020304" pitchFamily="18" charset="-78"/>
                <a:cs typeface="Simplified Arabic" panose="02020603050405020304" pitchFamily="18" charset="-78"/>
              </a:rPr>
              <a:t>وفي أثناء عمله في جنوب إفريقيا تدعّمت أفكاره، وحاول توليف منظومة فكرية من المبادئ القديمة للذارما (الاستقامة) والأهما (اللاأذى) ودمجها بالتعاليم الإسلامية والمسيحية واتجاهات الزهد والصوفية في الفكر الغربي (راسكينو تولستوي) التي ركّزت على</a:t>
            </a:r>
            <a:r>
              <a:rPr lang="ar-JO" dirty="0">
                <a:latin typeface="Simplified Arabic" panose="02020603050405020304" pitchFamily="18" charset="-78"/>
                <a:cs typeface="Simplified Arabic" panose="02020603050405020304" pitchFamily="18" charset="-78"/>
              </a:rPr>
              <a:t>:</a:t>
            </a:r>
          </a:p>
          <a:p>
            <a:pPr algn="r" rtl="1" eaLnBrk="1" hangingPunct="1">
              <a:buFontTx/>
              <a:buChar char="-"/>
            </a:pPr>
            <a:r>
              <a:rPr lang="ar-SA" dirty="0">
                <a:latin typeface="Simplified Arabic" panose="02020603050405020304" pitchFamily="18" charset="-78"/>
                <a:cs typeface="Simplified Arabic" panose="02020603050405020304" pitchFamily="18" charset="-78"/>
              </a:rPr>
              <a:t>الحب واللاعنف</a:t>
            </a:r>
            <a:r>
              <a:rPr lang="ar-JO" dirty="0">
                <a:latin typeface="Simplified Arabic" panose="02020603050405020304" pitchFamily="18" charset="-78"/>
                <a:cs typeface="Simplified Arabic" panose="02020603050405020304" pitchFamily="18" charset="-78"/>
              </a:rPr>
              <a:t>،</a:t>
            </a:r>
            <a:r>
              <a:rPr lang="ar-SA" dirty="0">
                <a:latin typeface="Simplified Arabic" panose="02020603050405020304" pitchFamily="18" charset="-78"/>
                <a:cs typeface="Simplified Arabic" panose="02020603050405020304" pitchFamily="18" charset="-78"/>
              </a:rPr>
              <a:t> وأهمية الخدمة والعمل اليدوي</a:t>
            </a:r>
            <a:r>
              <a:rPr lang="ar-JO" dirty="0">
                <a:latin typeface="Simplified Arabic" panose="02020603050405020304" pitchFamily="18" charset="-78"/>
                <a:cs typeface="Simplified Arabic" panose="02020603050405020304" pitchFamily="18" charset="-78"/>
              </a:rPr>
              <a:t>. </a:t>
            </a:r>
          </a:p>
          <a:p>
            <a:pPr marL="0" indent="0" algn="r" rtl="1" eaLnBrk="1" hangingPunct="1">
              <a:buNone/>
            </a:pPr>
            <a:r>
              <a:rPr lang="ar-SA" dirty="0">
                <a:latin typeface="Simplified Arabic" panose="02020603050405020304" pitchFamily="18" charset="-78"/>
                <a:cs typeface="Simplified Arabic" panose="02020603050405020304" pitchFamily="18" charset="-78"/>
              </a:rPr>
              <a:t>وهذا ما سهّل على غاندي توصيل جهود النخب المتعلمة وتواصلهم مع الفلاحين والحرفيين والمنبوذين والعامة بشكل عام. </a:t>
            </a:r>
            <a:endParaRPr lang="ar-JO" dirty="0">
              <a:latin typeface="Simplified Arabic" panose="02020603050405020304" pitchFamily="18" charset="-78"/>
              <a:cs typeface="Simplified Arabic" panose="02020603050405020304" pitchFamily="18" charset="-78"/>
            </a:endParaRPr>
          </a:p>
          <a:p>
            <a:pPr algn="r" rtl="1" eaLnBrk="1" hangingPunct="1"/>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8229600" cy="5943600"/>
          </a:xfrm>
        </p:spPr>
        <p:txBody>
          <a:bodyPr>
            <a:normAutofit/>
          </a:bodyPr>
          <a:lstStyle/>
          <a:p>
            <a:pPr eaLnBrk="1" hangingPunct="1">
              <a:lnSpc>
                <a:spcPct val="80000"/>
              </a:lnSpc>
              <a:defRPr/>
            </a:pPr>
            <a:endParaRPr lang="en-US" sz="2700" dirty="0"/>
          </a:p>
          <a:p>
            <a:pPr eaLnBrk="1" hangingPunct="1">
              <a:lnSpc>
                <a:spcPct val="80000"/>
              </a:lnSpc>
              <a:defRPr/>
            </a:pPr>
            <a:endParaRPr lang="en-US" sz="2700" dirty="0"/>
          </a:p>
        </p:txBody>
      </p:sp>
      <p:sp>
        <p:nvSpPr>
          <p:cNvPr id="4" name="Rectangle 3"/>
          <p:cNvSpPr/>
          <p:nvPr/>
        </p:nvSpPr>
        <p:spPr>
          <a:xfrm>
            <a:off x="685800" y="811126"/>
            <a:ext cx="8229600" cy="5693866"/>
          </a:xfrm>
          <a:prstGeom prst="rect">
            <a:avLst/>
          </a:prstGeom>
        </p:spPr>
        <p:txBody>
          <a:bodyPr wrap="square">
            <a:spAutoFit/>
          </a:bodyPr>
          <a:lstStyle/>
          <a:p>
            <a:pPr algn="r" rtl="1"/>
            <a:endParaRPr lang="ar-JO" sz="2800" b="1" dirty="0">
              <a:latin typeface="Simplified Arabic" pitchFamily="18" charset="-78"/>
              <a:cs typeface="Simplified Arabic" pitchFamily="18" charset="-78"/>
            </a:endParaRPr>
          </a:p>
          <a:p>
            <a:pPr marL="457200" indent="-457200" algn="r" rtl="1">
              <a:buFontTx/>
              <a:buChar char="-"/>
            </a:pPr>
            <a:r>
              <a:rPr lang="ar-SA" sz="2800" b="1" dirty="0">
                <a:latin typeface="Simplified Arabic" pitchFamily="18" charset="-78"/>
                <a:cs typeface="Simplified Arabic" pitchFamily="18" charset="-78"/>
              </a:rPr>
              <a:t>وعلى الإنسان أن يبقى يقظًا متسلحًا بالحبّ الذي يتجلى به الإله أو الحقيقة</a:t>
            </a:r>
            <a:r>
              <a:rPr lang="ar-JO" sz="2800" b="1" dirty="0">
                <a:latin typeface="Simplified Arabic" pitchFamily="18" charset="-78"/>
                <a:cs typeface="Simplified Arabic" pitchFamily="18" charset="-78"/>
              </a:rPr>
              <a:t>.</a:t>
            </a:r>
          </a:p>
          <a:p>
            <a:pPr marL="457200" indent="-457200" algn="r" rtl="1">
              <a:buFontTx/>
              <a:buChar char="-"/>
            </a:pPr>
            <a:r>
              <a:rPr lang="ar-SA" sz="2800" b="1" dirty="0">
                <a:latin typeface="Simplified Arabic" pitchFamily="18" charset="-78"/>
                <a:cs typeface="Simplified Arabic" pitchFamily="18" charset="-78"/>
              </a:rPr>
              <a:t> واعتبر العنف تعبيرًا عن الخوف، والغضب ينشأ من الضعف، ويحاول أن يعوّض ذاته</a:t>
            </a:r>
            <a:r>
              <a:rPr lang="ar-JO" sz="2800" b="1" dirty="0">
                <a:latin typeface="Simplified Arabic" pitchFamily="18" charset="-78"/>
                <a:cs typeface="Simplified Arabic" pitchFamily="18" charset="-78"/>
              </a:rPr>
              <a:t>.</a:t>
            </a:r>
          </a:p>
          <a:p>
            <a:pPr marL="457200" indent="-457200" algn="r" rtl="1">
              <a:buFontTx/>
              <a:buChar char="-"/>
            </a:pPr>
            <a:r>
              <a:rPr lang="ar-SA" sz="2800" b="1" dirty="0">
                <a:latin typeface="Simplified Arabic" pitchFamily="18" charset="-78"/>
                <a:cs typeface="Simplified Arabic" pitchFamily="18" charset="-78"/>
              </a:rPr>
              <a:t> بالعنف لا يزيد الإنسان أو المجتمع إلا العنف والضعف، بعكس الحبّ الذي يقوّي الذات والآخرين</a:t>
            </a:r>
            <a:endParaRPr lang="ar-JO" sz="2800" b="1" dirty="0">
              <a:latin typeface="Simplified Arabic" pitchFamily="18" charset="-78"/>
              <a:cs typeface="Simplified Arabic" pitchFamily="18" charset="-78"/>
            </a:endParaRPr>
          </a:p>
          <a:p>
            <a:pPr algn="r" rtl="1"/>
            <a:endParaRPr lang="ar-JO" sz="2800" b="1" dirty="0">
              <a:latin typeface="Simplified Arabic" pitchFamily="18" charset="-78"/>
              <a:cs typeface="Simplified Arabic" pitchFamily="18" charset="-78"/>
            </a:endParaRPr>
          </a:p>
          <a:p>
            <a:pPr algn="r" rtl="1"/>
            <a:endParaRPr lang="ar-JO" sz="2800" b="1" dirty="0">
              <a:latin typeface="Simplified Arabic" pitchFamily="18" charset="-78"/>
              <a:cs typeface="Simplified Arabic" pitchFamily="18" charset="-78"/>
            </a:endParaRPr>
          </a:p>
          <a:p>
            <a:pPr algn="r" rtl="1"/>
            <a:endParaRPr lang="ar-JO" sz="2800" b="1" dirty="0">
              <a:latin typeface="Simplified Arabic" pitchFamily="18" charset="-78"/>
              <a:cs typeface="Simplified Arabic" pitchFamily="18" charset="-78"/>
            </a:endParaRPr>
          </a:p>
          <a:p>
            <a:pPr algn="r" rtl="1"/>
            <a:endParaRPr lang="ar-JO" sz="2800" b="1" dirty="0">
              <a:latin typeface="Simplified Arabic" pitchFamily="18" charset="-78"/>
              <a:cs typeface="Simplified Arabic" pitchFamily="18" charset="-78"/>
            </a:endParaRPr>
          </a:p>
          <a:p>
            <a:pPr algn="r" rtl="1"/>
            <a:endParaRPr lang="ar-JO" sz="2800" b="1" dirty="0">
              <a:latin typeface="Simplified Arabic" pitchFamily="18" charset="-78"/>
              <a:cs typeface="Simplified Arabic" pitchFamily="18" charset="-78"/>
            </a:endParaRPr>
          </a:p>
          <a:p>
            <a:pPr algn="r" rtl="1"/>
            <a:endParaRPr lang="ar-EG" sz="2800" b="1" dirty="0">
              <a:latin typeface="Simplified Arabic" pitchFamily="18" charset="-78"/>
              <a:cs typeface="Simplified Arabic" pitchFamily="18" charset="-7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4294967295"/>
          </p:nvPr>
        </p:nvSpPr>
        <p:spPr>
          <a:xfrm>
            <a:off x="0" y="457200"/>
            <a:ext cx="9067800" cy="6019800"/>
          </a:xfrm>
        </p:spPr>
        <p:txBody>
          <a:bodyPr/>
          <a:lstStyle/>
          <a:p>
            <a:pPr algn="r" rtl="1"/>
            <a:r>
              <a:rPr lang="ar-SA" b="1" dirty="0">
                <a:cs typeface="Times New Roman" pitchFamily="18" charset="0"/>
              </a:rPr>
              <a:t> </a:t>
            </a:r>
            <a:r>
              <a:rPr lang="ar-JO" b="1" dirty="0">
                <a:solidFill>
                  <a:srgbClr val="FFC000"/>
                </a:solidFill>
                <a:latin typeface="Simplified Arabic" panose="02020603050405020304" pitchFamily="18" charset="-78"/>
                <a:cs typeface="Simplified Arabic" panose="02020603050405020304" pitchFamily="18" charset="-78"/>
              </a:rPr>
              <a:t>2- </a:t>
            </a:r>
            <a:r>
              <a:rPr lang="ar-SA" b="1" dirty="0">
                <a:solidFill>
                  <a:srgbClr val="FFC000"/>
                </a:solidFill>
                <a:latin typeface="Simplified Arabic" panose="02020603050405020304" pitchFamily="18" charset="-78"/>
                <a:cs typeface="Simplified Arabic" panose="02020603050405020304" pitchFamily="18" charset="-78"/>
              </a:rPr>
              <a:t>البوذية في جنوب شرق أسيا :</a:t>
            </a:r>
            <a:endParaRPr lang="en-US" dirty="0">
              <a:solidFill>
                <a:srgbClr val="FFC000"/>
              </a:solidFill>
              <a:latin typeface="Simplified Arabic" panose="02020603050405020304" pitchFamily="18" charset="-78"/>
              <a:cs typeface="Simplified Arabic" panose="02020603050405020304" pitchFamily="18" charset="-78"/>
            </a:endParaRPr>
          </a:p>
          <a:p>
            <a:pPr algn="r" rtl="1"/>
            <a:r>
              <a:rPr lang="ar-SA" dirty="0">
                <a:latin typeface="Simplified Arabic" panose="02020603050405020304" pitchFamily="18" charset="-78"/>
                <a:cs typeface="Simplified Arabic" panose="02020603050405020304" pitchFamily="18" charset="-78"/>
              </a:rPr>
              <a:t>بوذا ومعناها المستنير وهو القديس غوتاما سيدهارتا مؤسس البوذية، وهي:</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 ديانة آسيوية قديمة وواسعة الانتشار، ولها نظام فلسفي، وتقسم إلى قسمين:</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بوذية الثيرفادا: الذين يستخدمون لغة بالي، ويتمسكون بنظام الرهبنة للوصول إلى أعلى درجات الرقي الروحي.</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أتباع الماهايا؛ وهي حركة إصلاحية تجديدية في البوذية، وتستخدم اللغة السنسكريتية (الهندية القديمة ).</a:t>
            </a:r>
            <a:endParaRPr lang="en-US" dirty="0">
              <a:latin typeface="Simplified Arabic" panose="02020603050405020304" pitchFamily="18" charset="-78"/>
              <a:cs typeface="Simplified Arabic" panose="02020603050405020304" pitchFamily="18" charset="-78"/>
            </a:endParaRPr>
          </a:p>
          <a:p>
            <a:pPr lvl="0" algn="r" rtl="1"/>
            <a:r>
              <a:rPr lang="ar-SA" dirty="0">
                <a:latin typeface="Simplified Arabic" panose="02020603050405020304" pitchFamily="18" charset="-78"/>
                <a:cs typeface="Simplified Arabic" panose="02020603050405020304" pitchFamily="18" charset="-78"/>
              </a:rPr>
              <a:t>تعتبر البوذية طريقة وسط بين الزهد المطلق وبين الشهوات؛ أي العيش بالسكينة (نيرفانا).</a:t>
            </a:r>
            <a:endParaRPr lang="en-US" dirty="0">
              <a:latin typeface="Simplified Arabic" panose="02020603050405020304" pitchFamily="18" charset="-78"/>
              <a:cs typeface="Simplified Arabic" panose="02020603050405020304" pitchFamily="18" charset="-78"/>
            </a:endParaRPr>
          </a:p>
          <a:p>
            <a:pPr algn="r" rtl="1" eaLnBrk="1" hangingPunct="1">
              <a:buNone/>
            </a:pPr>
            <a:endParaRPr lang="en-US" dirty="0"/>
          </a:p>
          <a:p>
            <a:pPr algn="r" rtl="1" eaLnBrk="1" hangingPunct="1"/>
            <a:endParaRPr lang="en-US"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399</TotalTime>
  <Words>1115</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Parallax</vt:lpstr>
      <vt:lpstr>الفصل الثالث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استراتيجيات التعليم</dc:title>
  <dc:creator>Manal</dc:creator>
  <cp:lastModifiedBy>Windows User</cp:lastModifiedBy>
  <cp:revision>83</cp:revision>
  <dcterms:created xsi:type="dcterms:W3CDTF">2011-08-23T19:07:44Z</dcterms:created>
  <dcterms:modified xsi:type="dcterms:W3CDTF">2020-10-11T20:49:05Z</dcterms:modified>
</cp:coreProperties>
</file>